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87"/>
  </p:notesMasterIdLst>
  <p:handoutMasterIdLst>
    <p:handoutMasterId r:id="rId88"/>
  </p:handoutMasterIdLst>
  <p:sldIdLst>
    <p:sldId id="262" r:id="rId2"/>
    <p:sldId id="305" r:id="rId3"/>
    <p:sldId id="268" r:id="rId4"/>
    <p:sldId id="306" r:id="rId5"/>
    <p:sldId id="345" r:id="rId6"/>
    <p:sldId id="330" r:id="rId7"/>
    <p:sldId id="346" r:id="rId8"/>
    <p:sldId id="307" r:id="rId9"/>
    <p:sldId id="350" r:id="rId10"/>
    <p:sldId id="308" r:id="rId11"/>
    <p:sldId id="269" r:id="rId12"/>
    <p:sldId id="309" r:id="rId13"/>
    <p:sldId id="310" r:id="rId14"/>
    <p:sldId id="315" r:id="rId15"/>
    <p:sldId id="285" r:id="rId16"/>
    <p:sldId id="316" r:id="rId17"/>
    <p:sldId id="318" r:id="rId18"/>
    <p:sldId id="317" r:id="rId19"/>
    <p:sldId id="319" r:id="rId20"/>
    <p:sldId id="270" r:id="rId21"/>
    <p:sldId id="320" r:id="rId22"/>
    <p:sldId id="287" r:id="rId23"/>
    <p:sldId id="293" r:id="rId24"/>
    <p:sldId id="321" r:id="rId25"/>
    <p:sldId id="288" r:id="rId26"/>
    <p:sldId id="322" r:id="rId27"/>
    <p:sldId id="323" r:id="rId28"/>
    <p:sldId id="324" r:id="rId29"/>
    <p:sldId id="272" r:id="rId30"/>
    <p:sldId id="331" r:id="rId31"/>
    <p:sldId id="273" r:id="rId32"/>
    <p:sldId id="342" r:id="rId33"/>
    <p:sldId id="347" r:id="rId34"/>
    <p:sldId id="338" r:id="rId35"/>
    <p:sldId id="333" r:id="rId36"/>
    <p:sldId id="274" r:id="rId37"/>
    <p:sldId id="276" r:id="rId38"/>
    <p:sldId id="277" r:id="rId39"/>
    <p:sldId id="299" r:id="rId40"/>
    <p:sldId id="300" r:id="rId41"/>
    <p:sldId id="301" r:id="rId42"/>
    <p:sldId id="348" r:id="rId43"/>
    <p:sldId id="302" r:id="rId44"/>
    <p:sldId id="325" r:id="rId45"/>
    <p:sldId id="326" r:id="rId46"/>
    <p:sldId id="290" r:id="rId47"/>
    <p:sldId id="295" r:id="rId48"/>
    <p:sldId id="296" r:id="rId49"/>
    <p:sldId id="291" r:id="rId50"/>
    <p:sldId id="327" r:id="rId51"/>
    <p:sldId id="339" r:id="rId52"/>
    <p:sldId id="278" r:id="rId53"/>
    <p:sldId id="303" r:id="rId54"/>
    <p:sldId id="292" r:id="rId55"/>
    <p:sldId id="328" r:id="rId56"/>
    <p:sldId id="311" r:id="rId57"/>
    <p:sldId id="298" r:id="rId58"/>
    <p:sldId id="279" r:id="rId59"/>
    <p:sldId id="312" r:id="rId60"/>
    <p:sldId id="280" r:id="rId61"/>
    <p:sldId id="304" r:id="rId62"/>
    <p:sldId id="313" r:id="rId63"/>
    <p:sldId id="281" r:id="rId64"/>
    <p:sldId id="314" r:id="rId65"/>
    <p:sldId id="334" r:id="rId66"/>
    <p:sldId id="284" r:id="rId67"/>
    <p:sldId id="336" r:id="rId68"/>
    <p:sldId id="283" r:id="rId69"/>
    <p:sldId id="329" r:id="rId70"/>
    <p:sldId id="337" r:id="rId71"/>
    <p:sldId id="332" r:id="rId72"/>
    <p:sldId id="352" r:id="rId73"/>
    <p:sldId id="349" r:id="rId74"/>
    <p:sldId id="344" r:id="rId75"/>
    <p:sldId id="351" r:id="rId76"/>
    <p:sldId id="353" r:id="rId77"/>
    <p:sldId id="282" r:id="rId78"/>
    <p:sldId id="343" r:id="rId79"/>
    <p:sldId id="340" r:id="rId80"/>
    <p:sldId id="335" r:id="rId81"/>
    <p:sldId id="354" r:id="rId82"/>
    <p:sldId id="355" r:id="rId83"/>
    <p:sldId id="356" r:id="rId84"/>
    <p:sldId id="357" r:id="rId85"/>
    <p:sldId id="358" r:id="rId86"/>
  </p:sldIdLst>
  <p:sldSz cx="9144000" cy="6858000" type="screen4x3"/>
  <p:notesSz cx="6858000" cy="9144000"/>
  <p:custDataLst>
    <p:tags r:id="rId89"/>
  </p:custDataLst>
  <p:defaultTextStyle>
    <a:defPPr>
      <a:defRPr lang="en-US"/>
    </a:defPPr>
    <a:lvl1pPr algn="r" rtl="0" eaLnBrk="0" fontAlgn="base" hangingPunct="0">
      <a:spcBef>
        <a:spcPct val="0"/>
      </a:spcBef>
      <a:spcAft>
        <a:spcPct val="0"/>
      </a:spcAft>
      <a:defRPr sz="2400" kern="1200">
        <a:solidFill>
          <a:schemeClr val="tx1"/>
        </a:solidFill>
        <a:latin typeface="Arial" charset="0"/>
        <a:ea typeface="+mn-ea"/>
        <a:cs typeface="+mn-cs"/>
      </a:defRPr>
    </a:lvl1pPr>
    <a:lvl2pPr marL="457200" algn="r" rtl="0" eaLnBrk="0" fontAlgn="base" hangingPunct="0">
      <a:spcBef>
        <a:spcPct val="0"/>
      </a:spcBef>
      <a:spcAft>
        <a:spcPct val="0"/>
      </a:spcAft>
      <a:defRPr sz="2400" kern="1200">
        <a:solidFill>
          <a:schemeClr val="tx1"/>
        </a:solidFill>
        <a:latin typeface="Arial" charset="0"/>
        <a:ea typeface="+mn-ea"/>
        <a:cs typeface="+mn-cs"/>
      </a:defRPr>
    </a:lvl2pPr>
    <a:lvl3pPr marL="914400" algn="r" rtl="0" eaLnBrk="0" fontAlgn="base" hangingPunct="0">
      <a:spcBef>
        <a:spcPct val="0"/>
      </a:spcBef>
      <a:spcAft>
        <a:spcPct val="0"/>
      </a:spcAft>
      <a:defRPr sz="2400" kern="1200">
        <a:solidFill>
          <a:schemeClr val="tx1"/>
        </a:solidFill>
        <a:latin typeface="Arial" charset="0"/>
        <a:ea typeface="+mn-ea"/>
        <a:cs typeface="+mn-cs"/>
      </a:defRPr>
    </a:lvl3pPr>
    <a:lvl4pPr marL="1371600" algn="r" rtl="0" eaLnBrk="0" fontAlgn="base" hangingPunct="0">
      <a:spcBef>
        <a:spcPct val="0"/>
      </a:spcBef>
      <a:spcAft>
        <a:spcPct val="0"/>
      </a:spcAft>
      <a:defRPr sz="2400" kern="1200">
        <a:solidFill>
          <a:schemeClr val="tx1"/>
        </a:solidFill>
        <a:latin typeface="Arial" charset="0"/>
        <a:ea typeface="+mn-ea"/>
        <a:cs typeface="+mn-cs"/>
      </a:defRPr>
    </a:lvl4pPr>
    <a:lvl5pPr marL="1828800" algn="r"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737">
          <p15:clr>
            <a:srgbClr val="A4A3A4"/>
          </p15:clr>
        </p15:guide>
        <p15:guide id="2" orient="horz" pos="2811">
          <p15:clr>
            <a:srgbClr val="A4A3A4"/>
          </p15:clr>
        </p15:guide>
        <p15:guide id="3" pos="2928">
          <p15:clr>
            <a:srgbClr val="A4A3A4"/>
          </p15:clr>
        </p15:guide>
        <p15:guide id="4" pos="624">
          <p15:clr>
            <a:srgbClr val="A4A3A4"/>
          </p15:clr>
        </p15:guide>
        <p15:guide id="5" pos="50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955A"/>
    <a:srgbClr val="004A37"/>
    <a:srgbClr val="00417E"/>
    <a:srgbClr val="FFECD7"/>
    <a:srgbClr val="666699"/>
    <a:srgbClr val="0066CC"/>
    <a:srgbClr val="00487A"/>
    <a:srgbClr val="D333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44" autoAdjust="0"/>
    <p:restoredTop sz="94316" autoAdjust="0"/>
  </p:normalViewPr>
  <p:slideViewPr>
    <p:cSldViewPr>
      <p:cViewPr varScale="1">
        <p:scale>
          <a:sx n="75" d="100"/>
          <a:sy n="75" d="100"/>
        </p:scale>
        <p:origin x="1312" y="176"/>
      </p:cViewPr>
      <p:guideLst>
        <p:guide orient="horz" pos="1737"/>
        <p:guide orient="horz" pos="2811"/>
        <p:guide pos="2928"/>
        <p:guide pos="624"/>
        <p:guide pos="50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 CHAN Kwok Sum" userId="91ea7299-cde0-44d4-9713-f5679e0bc653" providerId="ADAL" clId="{49B6ED74-360B-7C49-9B57-B194819434C4}"/>
    <pc:docChg chg="modSld">
      <pc:chgData name="Prof. CHAN Kwok Sum" userId="91ea7299-cde0-44d4-9713-f5679e0bc653" providerId="ADAL" clId="{49B6ED74-360B-7C49-9B57-B194819434C4}" dt="2020-03-15T10:11:44.451" v="24" actId="1076"/>
      <pc:docMkLst>
        <pc:docMk/>
      </pc:docMkLst>
      <pc:sldChg chg="modSp">
        <pc:chgData name="Prof. CHAN Kwok Sum" userId="91ea7299-cde0-44d4-9713-f5679e0bc653" providerId="ADAL" clId="{49B6ED74-360B-7C49-9B57-B194819434C4}" dt="2020-03-15T09:45:51.101" v="17" actId="20577"/>
        <pc:sldMkLst>
          <pc:docMk/>
          <pc:sldMk cId="0" sldId="272"/>
        </pc:sldMkLst>
        <pc:spChg chg="mod">
          <ac:chgData name="Prof. CHAN Kwok Sum" userId="91ea7299-cde0-44d4-9713-f5679e0bc653" providerId="ADAL" clId="{49B6ED74-360B-7C49-9B57-B194819434C4}" dt="2020-03-15T09:45:51.101" v="17" actId="20577"/>
          <ac:spMkLst>
            <pc:docMk/>
            <pc:sldMk cId="0" sldId="272"/>
            <ac:spMk id="6" creationId="{00000000-0000-0000-0000-000000000000}"/>
          </ac:spMkLst>
        </pc:spChg>
      </pc:sldChg>
      <pc:sldChg chg="modSp">
        <pc:chgData name="Prof. CHAN Kwok Sum" userId="91ea7299-cde0-44d4-9713-f5679e0bc653" providerId="ADAL" clId="{49B6ED74-360B-7C49-9B57-B194819434C4}" dt="2020-03-15T10:11:44.451" v="24" actId="1076"/>
        <pc:sldMkLst>
          <pc:docMk/>
          <pc:sldMk cId="0" sldId="274"/>
        </pc:sldMkLst>
        <pc:picChg chg="mod">
          <ac:chgData name="Prof. CHAN Kwok Sum" userId="91ea7299-cde0-44d4-9713-f5679e0bc653" providerId="ADAL" clId="{49B6ED74-360B-7C49-9B57-B194819434C4}" dt="2020-03-15T10:11:42.216" v="23" actId="1076"/>
          <ac:picMkLst>
            <pc:docMk/>
            <pc:sldMk cId="0" sldId="274"/>
            <ac:picMk id="3" creationId="{00000000-0000-0000-0000-000000000000}"/>
          </ac:picMkLst>
        </pc:picChg>
        <pc:picChg chg="mod">
          <ac:chgData name="Prof. CHAN Kwok Sum" userId="91ea7299-cde0-44d4-9713-f5679e0bc653" providerId="ADAL" clId="{49B6ED74-360B-7C49-9B57-B194819434C4}" dt="2020-03-15T10:11:44.451" v="24" actId="1076"/>
          <ac:picMkLst>
            <pc:docMk/>
            <pc:sldMk cId="0" sldId="274"/>
            <ac:picMk id="4" creationId="{00000000-0000-0000-0000-000000000000}"/>
          </ac:picMkLst>
        </pc:picChg>
      </pc:sldChg>
      <pc:sldChg chg="modSp">
        <pc:chgData name="Prof. CHAN Kwok Sum" userId="91ea7299-cde0-44d4-9713-f5679e0bc653" providerId="ADAL" clId="{49B6ED74-360B-7C49-9B57-B194819434C4}" dt="2020-03-15T01:47:21.550" v="16" actId="20577"/>
        <pc:sldMkLst>
          <pc:docMk/>
          <pc:sldMk cId="3448778765" sldId="308"/>
        </pc:sldMkLst>
        <pc:spChg chg="mod">
          <ac:chgData name="Prof. CHAN Kwok Sum" userId="91ea7299-cde0-44d4-9713-f5679e0bc653" providerId="ADAL" clId="{49B6ED74-360B-7C49-9B57-B194819434C4}" dt="2020-03-14T01:43:26.638" v="13" actId="20577"/>
          <ac:spMkLst>
            <pc:docMk/>
            <pc:sldMk cId="3448778765" sldId="308"/>
            <ac:spMk id="3" creationId="{00000000-0000-0000-0000-000000000000}"/>
          </ac:spMkLst>
        </pc:spChg>
        <pc:spChg chg="mod">
          <ac:chgData name="Prof. CHAN Kwok Sum" userId="91ea7299-cde0-44d4-9713-f5679e0bc653" providerId="ADAL" clId="{49B6ED74-360B-7C49-9B57-B194819434C4}" dt="2020-03-14T01:43:32.489" v="15" actId="20577"/>
          <ac:spMkLst>
            <pc:docMk/>
            <pc:sldMk cId="3448778765" sldId="308"/>
            <ac:spMk id="11" creationId="{00000000-0000-0000-0000-000000000000}"/>
          </ac:spMkLst>
        </pc:spChg>
        <pc:spChg chg="mod">
          <ac:chgData name="Prof. CHAN Kwok Sum" userId="91ea7299-cde0-44d4-9713-f5679e0bc653" providerId="ADAL" clId="{49B6ED74-360B-7C49-9B57-B194819434C4}" dt="2020-03-15T01:47:21.550" v="16" actId="20577"/>
          <ac:spMkLst>
            <pc:docMk/>
            <pc:sldMk cId="3448778765" sldId="308"/>
            <ac:spMk id="12" creationId="{00000000-0000-0000-0000-000000000000}"/>
          </ac:spMkLst>
        </pc:spChg>
      </pc:sldChg>
      <pc:sldChg chg="modSp">
        <pc:chgData name="Prof. CHAN Kwok Sum" userId="91ea7299-cde0-44d4-9713-f5679e0bc653" providerId="ADAL" clId="{49B6ED74-360B-7C49-9B57-B194819434C4}" dt="2020-03-15T09:51:36.847" v="21" actId="14100"/>
        <pc:sldMkLst>
          <pc:docMk/>
          <pc:sldMk cId="1339387299" sldId="347"/>
        </pc:sldMkLst>
        <pc:spChg chg="mod">
          <ac:chgData name="Prof. CHAN Kwok Sum" userId="91ea7299-cde0-44d4-9713-f5679e0bc653" providerId="ADAL" clId="{49B6ED74-360B-7C49-9B57-B194819434C4}" dt="2020-03-15T09:51:36.847" v="21" actId="14100"/>
          <ac:spMkLst>
            <pc:docMk/>
            <pc:sldMk cId="1339387299" sldId="347"/>
            <ac:spMk id="3" creationId="{00000000-0000-0000-0000-000000000000}"/>
          </ac:spMkLst>
        </pc:spChg>
      </pc:sldChg>
      <pc:sldChg chg="modSp">
        <pc:chgData name="Prof. CHAN Kwok Sum" userId="91ea7299-cde0-44d4-9713-f5679e0bc653" providerId="ADAL" clId="{49B6ED74-360B-7C49-9B57-B194819434C4}" dt="2020-03-14T01:42:25.341" v="2" actId="20577"/>
        <pc:sldMkLst>
          <pc:docMk/>
          <pc:sldMk cId="416041294" sldId="350"/>
        </pc:sldMkLst>
        <pc:spChg chg="mod">
          <ac:chgData name="Prof. CHAN Kwok Sum" userId="91ea7299-cde0-44d4-9713-f5679e0bc653" providerId="ADAL" clId="{49B6ED74-360B-7C49-9B57-B194819434C4}" dt="2020-03-14T01:42:25.341" v="2" actId="20577"/>
          <ac:spMkLst>
            <pc:docMk/>
            <pc:sldMk cId="416041294" sldId="350"/>
            <ac:spMk id="3"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kumimoji="1" sz="1200">
                <a:latin typeface="Times New Roman" pitchFamily="84" charset="0"/>
              </a:defRPr>
            </a:lvl1pPr>
          </a:lstStyle>
          <a:p>
            <a:pPr>
              <a:defRPr/>
            </a:pPr>
            <a:endParaRPr lang="en-US"/>
          </a:p>
        </p:txBody>
      </p:sp>
      <p:sp>
        <p:nvSpPr>
          <p:cNvPr id="32771" name="Rectangle 3"/>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1" sz="1200">
                <a:latin typeface="Times New Roman" pitchFamily="84" charset="0"/>
              </a:defRPr>
            </a:lvl1pPr>
          </a:lstStyle>
          <a:p>
            <a:pPr>
              <a:defRPr/>
            </a:pPr>
            <a:endParaRPr lang="en-US"/>
          </a:p>
        </p:txBody>
      </p:sp>
      <p:sp>
        <p:nvSpPr>
          <p:cNvPr id="32772" name="Rectangle 4"/>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kumimoji="1" sz="1200">
                <a:latin typeface="Times New Roman" pitchFamily="84" charset="0"/>
              </a:defRPr>
            </a:lvl1pPr>
          </a:lstStyle>
          <a:p>
            <a:pPr>
              <a:defRPr/>
            </a:pPr>
            <a:endParaRPr lang="en-US"/>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1" sz="1200">
                <a:latin typeface="Times New Roman" pitchFamily="84" charset="0"/>
              </a:defRPr>
            </a:lvl1pPr>
          </a:lstStyle>
          <a:p>
            <a:fld id="{00D5FC21-5F42-44FE-B784-EEBA3B1C5AFF}" type="slidenum">
              <a:rPr lang="en-US" altLang="zh-HK"/>
              <a:pPr/>
              <a:t>‹#›</a:t>
            </a:fld>
            <a:endParaRPr lang="en-US" altLang="zh-HK"/>
          </a:p>
        </p:txBody>
      </p:sp>
    </p:spTree>
    <p:extLst>
      <p:ext uri="{BB962C8B-B14F-4D97-AF65-F5344CB8AC3E}">
        <p14:creationId xmlns:p14="http://schemas.microsoft.com/office/powerpoint/2010/main" val="95304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Times New Roman" pitchFamily="84" charset="0"/>
              </a:defRPr>
            </a:lvl1pPr>
          </a:lstStyle>
          <a:p>
            <a:pPr>
              <a:defRPr/>
            </a:pPr>
            <a:endParaRPr lang="en-US"/>
          </a:p>
        </p:txBody>
      </p:sp>
      <p:sp>
        <p:nvSpPr>
          <p:cNvPr id="30723" name="Rectangle 3"/>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52" name="Rectangle 4"/>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New Roman" pitchFamily="84" charset="0"/>
              </a:defRPr>
            </a:lvl1pPr>
          </a:lstStyle>
          <a:p>
            <a:pPr>
              <a:defRPr/>
            </a:pPr>
            <a:endParaRPr lang="en-US"/>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Times New Roman" pitchFamily="84" charset="0"/>
              </a:defRPr>
            </a:lvl1pPr>
          </a:lstStyle>
          <a:p>
            <a:pPr>
              <a:defRPr/>
            </a:pPr>
            <a:endParaRPr lang="en-US"/>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New Roman" pitchFamily="84" charset="0"/>
              </a:defRPr>
            </a:lvl1pPr>
          </a:lstStyle>
          <a:p>
            <a:fld id="{4D1D8E0B-74FC-418B-A729-CCEE858AD78C}" type="slidenum">
              <a:rPr lang="en-US" altLang="zh-HK"/>
              <a:pPr/>
              <a:t>‹#›</a:t>
            </a:fld>
            <a:endParaRPr lang="en-US" altLang="zh-HK"/>
          </a:p>
        </p:txBody>
      </p:sp>
    </p:spTree>
    <p:extLst>
      <p:ext uri="{BB962C8B-B14F-4D97-AF65-F5344CB8AC3E}">
        <p14:creationId xmlns:p14="http://schemas.microsoft.com/office/powerpoint/2010/main" val="21538353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fld id="{27AE8516-E889-44F8-8A74-5E93AFB28FD1}" type="slidenum">
              <a:rPr lang="en-US" altLang="zh-HK" sz="1200">
                <a:latin typeface="Times New Roman" pitchFamily="84" charset="0"/>
              </a:rPr>
              <a:pPr/>
              <a:t>1</a:t>
            </a:fld>
            <a:endParaRPr lang="en-US" altLang="zh-HK" sz="1200">
              <a:latin typeface="Times New Roman" pitchFamily="8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HK" altLang="zh-HK">
              <a:latin typeface="Times New Roman" pitchFamily="8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solidFill>
            <a:srgbClr val="FFFFFF"/>
          </a:solidFill>
          <a:ln/>
        </p:spPr>
      </p:sp>
      <p:sp>
        <p:nvSpPr>
          <p:cNvPr id="4198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solidFill>
            <a:srgbClr val="FFFFFF"/>
          </a:solidFill>
          <a:ln/>
        </p:spPr>
      </p:sp>
      <p:sp>
        <p:nvSpPr>
          <p:cNvPr id="4301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solidFill>
            <a:srgbClr val="FFFFFF"/>
          </a:solidFill>
          <a:ln/>
        </p:spPr>
      </p:sp>
      <p:sp>
        <p:nvSpPr>
          <p:cNvPr id="4403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solidFill>
            <a:srgbClr val="FFFFFF"/>
          </a:solidFill>
          <a:ln/>
        </p:spPr>
      </p:sp>
      <p:sp>
        <p:nvSpPr>
          <p:cNvPr id="4710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solidFill>
            <a:srgbClr val="FFFFFF"/>
          </a:solidFill>
          <a:ln/>
        </p:spPr>
      </p:sp>
      <p:sp>
        <p:nvSpPr>
          <p:cNvPr id="3379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solidFill>
            <a:srgbClr val="FFFFFF"/>
          </a:solidFill>
          <a:ln/>
        </p:spPr>
      </p:sp>
      <p:sp>
        <p:nvSpPr>
          <p:cNvPr id="5017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solidFill>
            <a:srgbClr val="FFFFFF"/>
          </a:solidFill>
          <a:ln/>
        </p:spPr>
      </p:sp>
      <p:sp>
        <p:nvSpPr>
          <p:cNvPr id="5325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solidFill>
            <a:srgbClr val="FFFFFF"/>
          </a:solidFill>
          <a:ln/>
        </p:spPr>
      </p:sp>
      <p:sp>
        <p:nvSpPr>
          <p:cNvPr id="5325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solidFill>
            <a:srgbClr val="FFFFFF"/>
          </a:solidFill>
          <a:ln/>
        </p:spPr>
      </p:sp>
      <p:sp>
        <p:nvSpPr>
          <p:cNvPr id="5325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solidFill>
            <a:srgbClr val="FFFFFF"/>
          </a:solidFill>
          <a:ln/>
        </p:spPr>
      </p:sp>
      <p:sp>
        <p:nvSpPr>
          <p:cNvPr id="5529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solidFill>
            <a:srgbClr val="FFFFFF"/>
          </a:solidFill>
          <a:ln/>
        </p:spPr>
      </p:sp>
      <p:sp>
        <p:nvSpPr>
          <p:cNvPr id="5837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solidFill>
            <a:srgbClr val="FFFFFF"/>
          </a:solidFill>
          <a:ln/>
        </p:spPr>
      </p:sp>
      <p:sp>
        <p:nvSpPr>
          <p:cNvPr id="3481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8ED8EB-52A8-9A46-B42E-3397FD9FCA61}"/>
              </a:ext>
            </a:extLst>
          </p:cNvPr>
          <p:cNvSpPr>
            <a:spLocks noGrp="1" noChangeArrowheads="1"/>
          </p:cNvSpPr>
          <p:nvPr>
            <p:ph type="sldNum" sz="quarter" idx="5"/>
          </p:nvPr>
        </p:nvSpPr>
        <p:spPr>
          <a:ln/>
        </p:spPr>
        <p:txBody>
          <a:bodyPr/>
          <a:lstStyle/>
          <a:p>
            <a:fld id="{DC7FAF9E-163C-194E-B629-C8E10C8CB873}" type="slidenum">
              <a:rPr lang="en-US" altLang="en-US"/>
              <a:pPr/>
              <a:t>81</a:t>
            </a:fld>
            <a:endParaRPr lang="en-US" altLang="en-US"/>
          </a:p>
        </p:txBody>
      </p:sp>
      <p:sp>
        <p:nvSpPr>
          <p:cNvPr id="236546" name="Rectangle 2">
            <a:extLst>
              <a:ext uri="{FF2B5EF4-FFF2-40B4-BE49-F238E27FC236}">
                <a16:creationId xmlns:a16="http://schemas.microsoft.com/office/drawing/2014/main" id="{62D715C7-C403-6D4F-B70D-68AB71517AA8}"/>
              </a:ext>
            </a:extLst>
          </p:cNvPr>
          <p:cNvSpPr>
            <a:spLocks noGrp="1" noRot="1" noChangeAspect="1" noChangeArrowheads="1" noTextEdit="1"/>
          </p:cNvSpPr>
          <p:nvPr>
            <p:ph type="sldImg"/>
          </p:nvPr>
        </p:nvSpPr>
        <p:spPr>
          <a:ln/>
        </p:spPr>
      </p:sp>
      <p:sp>
        <p:nvSpPr>
          <p:cNvPr id="236547" name="Rectangle 3">
            <a:extLst>
              <a:ext uri="{FF2B5EF4-FFF2-40B4-BE49-F238E27FC236}">
                <a16:creationId xmlns:a16="http://schemas.microsoft.com/office/drawing/2014/main" id="{A5F00165-725E-BB4D-AAFE-2BD9C67EAC3C}"/>
              </a:ext>
            </a:extLst>
          </p:cNvPr>
          <p:cNvSpPr>
            <a:spLocks noGrp="1" noChangeArrowheads="1"/>
          </p:cNvSpPr>
          <p:nvPr>
            <p:ph type="body" idx="1"/>
          </p:nvPr>
        </p:nvSpPr>
        <p:spPr/>
        <p:txBody>
          <a:bodyPr/>
          <a:lstStyle/>
          <a:p>
            <a:r>
              <a:rPr lang="en-US" altLang="en-US"/>
              <a:t>Answer: C</a:t>
            </a:r>
          </a:p>
        </p:txBody>
      </p:sp>
    </p:spTree>
    <p:extLst>
      <p:ext uri="{BB962C8B-B14F-4D97-AF65-F5344CB8AC3E}">
        <p14:creationId xmlns:p14="http://schemas.microsoft.com/office/powerpoint/2010/main" val="416020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32545B-8360-C748-8809-F4EFF75C16F9}"/>
              </a:ext>
            </a:extLst>
          </p:cNvPr>
          <p:cNvSpPr>
            <a:spLocks noGrp="1" noChangeArrowheads="1"/>
          </p:cNvSpPr>
          <p:nvPr>
            <p:ph type="sldNum" sz="quarter" idx="5"/>
          </p:nvPr>
        </p:nvSpPr>
        <p:spPr>
          <a:ln/>
        </p:spPr>
        <p:txBody>
          <a:bodyPr/>
          <a:lstStyle/>
          <a:p>
            <a:fld id="{91A3E758-F528-F547-9577-666B69E58033}" type="slidenum">
              <a:rPr lang="en-US" altLang="en-US"/>
              <a:pPr/>
              <a:t>82</a:t>
            </a:fld>
            <a:endParaRPr lang="en-US" altLang="en-US"/>
          </a:p>
        </p:txBody>
      </p:sp>
      <p:sp>
        <p:nvSpPr>
          <p:cNvPr id="237570" name="Rectangle 2">
            <a:extLst>
              <a:ext uri="{FF2B5EF4-FFF2-40B4-BE49-F238E27FC236}">
                <a16:creationId xmlns:a16="http://schemas.microsoft.com/office/drawing/2014/main" id="{E0823688-C7D7-B14D-8250-D36182B82CD1}"/>
              </a:ext>
            </a:extLst>
          </p:cNvPr>
          <p:cNvSpPr>
            <a:spLocks noGrp="1" noRot="1" noChangeAspect="1" noChangeArrowheads="1" noTextEdit="1"/>
          </p:cNvSpPr>
          <p:nvPr>
            <p:ph type="sldImg"/>
          </p:nvPr>
        </p:nvSpPr>
        <p:spPr>
          <a:ln/>
        </p:spPr>
      </p:sp>
      <p:sp>
        <p:nvSpPr>
          <p:cNvPr id="237571" name="Rectangle 3">
            <a:extLst>
              <a:ext uri="{FF2B5EF4-FFF2-40B4-BE49-F238E27FC236}">
                <a16:creationId xmlns:a16="http://schemas.microsoft.com/office/drawing/2014/main" id="{9AC151C7-27F2-684B-8CF4-ADF2DA8D2D32}"/>
              </a:ext>
            </a:extLst>
          </p:cNvPr>
          <p:cNvSpPr>
            <a:spLocks noGrp="1" noChangeArrowheads="1"/>
          </p:cNvSpPr>
          <p:nvPr>
            <p:ph type="body" idx="1"/>
          </p:nvPr>
        </p:nvSpPr>
        <p:spPr/>
        <p:txBody>
          <a:bodyPr/>
          <a:lstStyle/>
          <a:p>
            <a:r>
              <a:rPr lang="en-US" altLang="en-US"/>
              <a:t>Answer: B</a:t>
            </a:r>
          </a:p>
        </p:txBody>
      </p:sp>
    </p:spTree>
    <p:extLst>
      <p:ext uri="{BB962C8B-B14F-4D97-AF65-F5344CB8AC3E}">
        <p14:creationId xmlns:p14="http://schemas.microsoft.com/office/powerpoint/2010/main" val="1242320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F425EB-651A-0141-863E-D27BB3E8F86E}"/>
              </a:ext>
            </a:extLst>
          </p:cNvPr>
          <p:cNvSpPr>
            <a:spLocks noGrp="1" noChangeArrowheads="1"/>
          </p:cNvSpPr>
          <p:nvPr>
            <p:ph type="sldNum" sz="quarter" idx="5"/>
          </p:nvPr>
        </p:nvSpPr>
        <p:spPr>
          <a:ln/>
        </p:spPr>
        <p:txBody>
          <a:bodyPr/>
          <a:lstStyle/>
          <a:p>
            <a:fld id="{9565E06E-D7FD-5D42-BD4D-D1DBE3A785F5}" type="slidenum">
              <a:rPr lang="en-US" altLang="en-US"/>
              <a:pPr/>
              <a:t>83</a:t>
            </a:fld>
            <a:endParaRPr lang="en-US" altLang="en-US"/>
          </a:p>
        </p:txBody>
      </p:sp>
      <p:sp>
        <p:nvSpPr>
          <p:cNvPr id="239618" name="Rectangle 2">
            <a:extLst>
              <a:ext uri="{FF2B5EF4-FFF2-40B4-BE49-F238E27FC236}">
                <a16:creationId xmlns:a16="http://schemas.microsoft.com/office/drawing/2014/main" id="{A79AC0A7-287F-C34F-9402-926B2308838E}"/>
              </a:ext>
            </a:extLst>
          </p:cNvPr>
          <p:cNvSpPr>
            <a:spLocks noGrp="1" noRot="1" noChangeAspect="1" noChangeArrowheads="1" noTextEdit="1"/>
          </p:cNvSpPr>
          <p:nvPr>
            <p:ph type="sldImg"/>
          </p:nvPr>
        </p:nvSpPr>
        <p:spPr>
          <a:ln/>
        </p:spPr>
      </p:sp>
      <p:sp>
        <p:nvSpPr>
          <p:cNvPr id="239619" name="Rectangle 3">
            <a:extLst>
              <a:ext uri="{FF2B5EF4-FFF2-40B4-BE49-F238E27FC236}">
                <a16:creationId xmlns:a16="http://schemas.microsoft.com/office/drawing/2014/main" id="{FC1668EC-88AC-1141-8EA9-20EF1CA94DE8}"/>
              </a:ext>
            </a:extLst>
          </p:cNvPr>
          <p:cNvSpPr>
            <a:spLocks noGrp="1" noChangeArrowheads="1"/>
          </p:cNvSpPr>
          <p:nvPr>
            <p:ph type="body" idx="1"/>
          </p:nvPr>
        </p:nvSpPr>
        <p:spPr/>
        <p:txBody>
          <a:bodyPr/>
          <a:lstStyle/>
          <a:p>
            <a:r>
              <a:rPr lang="en-US" altLang="en-US"/>
              <a:t>Answer: B</a:t>
            </a:r>
          </a:p>
        </p:txBody>
      </p:sp>
    </p:spTree>
    <p:extLst>
      <p:ext uri="{BB962C8B-B14F-4D97-AF65-F5344CB8AC3E}">
        <p14:creationId xmlns:p14="http://schemas.microsoft.com/office/powerpoint/2010/main" val="270398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AD0546-52BD-1249-A0D5-A410FD0DED1B}"/>
              </a:ext>
            </a:extLst>
          </p:cNvPr>
          <p:cNvSpPr>
            <a:spLocks noGrp="1" noChangeArrowheads="1"/>
          </p:cNvSpPr>
          <p:nvPr>
            <p:ph type="sldNum" sz="quarter" idx="5"/>
          </p:nvPr>
        </p:nvSpPr>
        <p:spPr>
          <a:ln/>
        </p:spPr>
        <p:txBody>
          <a:bodyPr/>
          <a:lstStyle/>
          <a:p>
            <a:fld id="{3C28D52E-2860-AB4A-9349-1161D74796EA}" type="slidenum">
              <a:rPr lang="en-US" altLang="en-US"/>
              <a:pPr/>
              <a:t>84</a:t>
            </a:fld>
            <a:endParaRPr lang="en-US" altLang="en-US"/>
          </a:p>
        </p:txBody>
      </p:sp>
      <p:sp>
        <p:nvSpPr>
          <p:cNvPr id="242690" name="Rectangle 2">
            <a:extLst>
              <a:ext uri="{FF2B5EF4-FFF2-40B4-BE49-F238E27FC236}">
                <a16:creationId xmlns:a16="http://schemas.microsoft.com/office/drawing/2014/main" id="{13294BA6-1298-3947-81C5-319E77886A37}"/>
              </a:ext>
            </a:extLst>
          </p:cNvPr>
          <p:cNvSpPr>
            <a:spLocks noGrp="1" noRot="1" noChangeAspect="1" noChangeArrowheads="1" noTextEdit="1"/>
          </p:cNvSpPr>
          <p:nvPr>
            <p:ph type="sldImg"/>
          </p:nvPr>
        </p:nvSpPr>
        <p:spPr>
          <a:ln/>
        </p:spPr>
      </p:sp>
      <p:sp>
        <p:nvSpPr>
          <p:cNvPr id="242691" name="Rectangle 3">
            <a:extLst>
              <a:ext uri="{FF2B5EF4-FFF2-40B4-BE49-F238E27FC236}">
                <a16:creationId xmlns:a16="http://schemas.microsoft.com/office/drawing/2014/main" id="{290D3CDC-F57A-F044-96F3-D9208C94F41D}"/>
              </a:ext>
            </a:extLst>
          </p:cNvPr>
          <p:cNvSpPr>
            <a:spLocks noGrp="1" noChangeArrowheads="1"/>
          </p:cNvSpPr>
          <p:nvPr>
            <p:ph type="body" idx="1"/>
          </p:nvPr>
        </p:nvSpPr>
        <p:spPr/>
        <p:txBody>
          <a:bodyPr/>
          <a:lstStyle/>
          <a:p>
            <a:r>
              <a:rPr lang="en-US" altLang="en-US"/>
              <a:t>Answer: C</a:t>
            </a:r>
          </a:p>
        </p:txBody>
      </p:sp>
    </p:spTree>
    <p:extLst>
      <p:ext uri="{BB962C8B-B14F-4D97-AF65-F5344CB8AC3E}">
        <p14:creationId xmlns:p14="http://schemas.microsoft.com/office/powerpoint/2010/main" val="2313433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C4AD8ED-9C49-A341-8CF6-E74C4C92F7FF}"/>
              </a:ext>
            </a:extLst>
          </p:cNvPr>
          <p:cNvSpPr>
            <a:spLocks noGrp="1" noChangeArrowheads="1"/>
          </p:cNvSpPr>
          <p:nvPr>
            <p:ph type="sldNum" sz="quarter" idx="5"/>
          </p:nvPr>
        </p:nvSpPr>
        <p:spPr>
          <a:ln/>
        </p:spPr>
        <p:txBody>
          <a:bodyPr/>
          <a:lstStyle/>
          <a:p>
            <a:fld id="{C731548B-1F49-9A49-A45D-A0E6BCE11229}" type="slidenum">
              <a:rPr lang="en-US" altLang="en-US"/>
              <a:pPr/>
              <a:t>85</a:t>
            </a:fld>
            <a:endParaRPr lang="en-US" altLang="en-US"/>
          </a:p>
        </p:txBody>
      </p:sp>
      <p:sp>
        <p:nvSpPr>
          <p:cNvPr id="240642" name="Rectangle 2">
            <a:extLst>
              <a:ext uri="{FF2B5EF4-FFF2-40B4-BE49-F238E27FC236}">
                <a16:creationId xmlns:a16="http://schemas.microsoft.com/office/drawing/2014/main" id="{2AF70DE9-9E97-E143-806E-D8B1089EBEDD}"/>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F947B78B-0559-2345-A434-72B7089A8FCA}"/>
              </a:ext>
            </a:extLst>
          </p:cNvPr>
          <p:cNvSpPr>
            <a:spLocks noGrp="1" noChangeArrowheads="1"/>
          </p:cNvSpPr>
          <p:nvPr>
            <p:ph type="body" idx="1"/>
          </p:nvPr>
        </p:nvSpPr>
        <p:spPr/>
        <p:txBody>
          <a:bodyPr/>
          <a:lstStyle/>
          <a:p>
            <a:r>
              <a:rPr lang="en-US" altLang="en-US"/>
              <a:t>Answer: A</a:t>
            </a:r>
          </a:p>
        </p:txBody>
      </p:sp>
    </p:spTree>
    <p:extLst>
      <p:ext uri="{BB962C8B-B14F-4D97-AF65-F5344CB8AC3E}">
        <p14:creationId xmlns:p14="http://schemas.microsoft.com/office/powerpoint/2010/main" val="90236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solidFill>
            <a:srgbClr val="FFFFFF"/>
          </a:solidFill>
          <a:ln/>
        </p:spPr>
      </p:sp>
      <p:sp>
        <p:nvSpPr>
          <p:cNvPr id="45059"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solidFill>
            <a:srgbClr val="FFFFFF"/>
          </a:solidFill>
          <a:ln/>
        </p:spPr>
      </p:sp>
      <p:sp>
        <p:nvSpPr>
          <p:cNvPr id="3584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solidFill>
            <a:srgbClr val="FFFFFF"/>
          </a:solidFill>
          <a:ln/>
        </p:spPr>
      </p:sp>
      <p:sp>
        <p:nvSpPr>
          <p:cNvPr id="38915"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a:latin typeface="Times New Roman"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solidFill>
            <a:srgbClr val="FFFFFF"/>
          </a:solidFill>
          <a:ln/>
        </p:spPr>
      </p:sp>
      <p:sp>
        <p:nvSpPr>
          <p:cNvPr id="40963"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HK" altLang="zh-HK" dirty="0">
              <a:latin typeface="Times New Roman"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1" name="Rectangle 3"/>
          <p:cNvSpPr>
            <a:spLocks noGrp="1" noChangeArrowheads="1"/>
          </p:cNvSpPr>
          <p:nvPr>
            <p:ph type="subTitle" idx="1"/>
          </p:nvPr>
        </p:nvSpPr>
        <p:spPr>
          <a:xfrm>
            <a:off x="238125" y="2441575"/>
            <a:ext cx="8677275" cy="1752600"/>
          </a:xfrm>
        </p:spPr>
        <p:txBody>
          <a:bodyPr/>
          <a:lstStyle>
            <a:lvl1pPr algn="r">
              <a:defRPr sz="5500">
                <a:solidFill>
                  <a:srgbClr val="D33325"/>
                </a:solidFill>
                <a:latin typeface="Times New Roman" charset="0"/>
              </a:defRPr>
            </a:lvl1pPr>
          </a:lstStyle>
          <a:p>
            <a:pPr lvl="0"/>
            <a:r>
              <a:rPr lang="en-US" noProof="0"/>
              <a:t>Click to edit Master subtitle style</a:t>
            </a:r>
          </a:p>
        </p:txBody>
      </p:sp>
      <p:sp>
        <p:nvSpPr>
          <p:cNvPr id="58377" name="Rectangle 9"/>
          <p:cNvSpPr>
            <a:spLocks noGrp="1" noChangeArrowheads="1"/>
          </p:cNvSpPr>
          <p:nvPr>
            <p:ph type="ctrTitle"/>
          </p:nvPr>
        </p:nvSpPr>
        <p:spPr>
          <a:xfrm>
            <a:off x="206375" y="1066800"/>
            <a:ext cx="8709025" cy="1143000"/>
          </a:xfrm>
        </p:spPr>
        <p:txBody>
          <a:bodyPr anchor="ctr"/>
          <a:lstStyle>
            <a:lvl1pPr marL="0" indent="0">
              <a:defRPr sz="5000">
                <a:latin typeface="Arial" charset="0"/>
              </a:defRPr>
            </a:lvl1pPr>
          </a:lstStyle>
          <a:p>
            <a:pPr lvl="0"/>
            <a:r>
              <a:rPr lang="en-US" noProof="0" dirty="0"/>
              <a:t>Click to edit Master title style</a:t>
            </a:r>
          </a:p>
        </p:txBody>
      </p:sp>
    </p:spTree>
    <p:extLst>
      <p:ext uri="{BB962C8B-B14F-4D97-AF65-F5344CB8AC3E}">
        <p14:creationId xmlns:p14="http://schemas.microsoft.com/office/powerpoint/2010/main" val="319883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8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76200"/>
            <a:ext cx="2152650" cy="39227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76200"/>
            <a:ext cx="6305550" cy="39227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91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895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365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685800"/>
            <a:ext cx="4229100" cy="3313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685800"/>
            <a:ext cx="4229100" cy="3313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22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233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07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4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2666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69620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76200"/>
            <a:ext cx="8534400"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zh-HK"/>
              <a:t>Click to edit Master title style</a:t>
            </a:r>
          </a:p>
        </p:txBody>
      </p:sp>
      <p:sp>
        <p:nvSpPr>
          <p:cNvPr id="1030" name="Rectangle 9"/>
          <p:cNvSpPr>
            <a:spLocks noGrp="1" noChangeArrowheads="1"/>
          </p:cNvSpPr>
          <p:nvPr>
            <p:ph type="body" idx="1"/>
          </p:nvPr>
        </p:nvSpPr>
        <p:spPr bwMode="auto">
          <a:xfrm>
            <a:off x="228600" y="685800"/>
            <a:ext cx="8610600" cy="3313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1"/>
            <a:r>
              <a:rPr lang="en-US" altLang="zh-HK"/>
              <a:t>Click to edit Master text styles</a:t>
            </a:r>
          </a:p>
          <a:p>
            <a:pPr lvl="2"/>
            <a:r>
              <a:rPr lang="en-US" altLang="zh-HK"/>
              <a:t>Second level</a:t>
            </a:r>
          </a:p>
          <a:p>
            <a:pPr lvl="3"/>
            <a:r>
              <a:rPr lang="en-US" altLang="zh-HK"/>
              <a:t>Third level</a:t>
            </a:r>
          </a:p>
          <a:p>
            <a:pPr lvl="4"/>
            <a:r>
              <a:rPr lang="en-US" altLang="zh-HK"/>
              <a:t>Fourth level</a:t>
            </a:r>
          </a:p>
          <a:p>
            <a:pPr lvl="4"/>
            <a:r>
              <a:rPr lang="en-US" altLang="zh-HK"/>
              <a:t>Fifth level</a:t>
            </a:r>
          </a:p>
        </p:txBody>
      </p:sp>
    </p:spTree>
  </p:cSld>
  <p:clrMap bg1="lt1" tx1="dk1" bg2="lt2" tx2="dk2" accent1="accent1" accent2="accent2" accent3="accent3" accent4="accent4" accent5="accent5" accent6="accent6" hlink="hlink" folHlink="folHlink"/>
  <p:sldLayoutIdLst>
    <p:sldLayoutId id="2147483710"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marL="450850" indent="-450850" algn="l" rtl="0" eaLnBrk="0" fontAlgn="base" hangingPunct="0">
        <a:lnSpc>
          <a:spcPct val="90000"/>
        </a:lnSpc>
        <a:spcBef>
          <a:spcPct val="0"/>
        </a:spcBef>
        <a:spcAft>
          <a:spcPct val="0"/>
        </a:spcAft>
        <a:defRPr sz="3000" b="1">
          <a:solidFill>
            <a:srgbClr val="D33325"/>
          </a:solidFill>
          <a:latin typeface="+mj-lt"/>
          <a:ea typeface="+mj-ea"/>
          <a:cs typeface="+mj-cs"/>
        </a:defRPr>
      </a:lvl1pPr>
      <a:lvl2pPr marL="450850" indent="-450850" algn="l" rtl="0" eaLnBrk="0" fontAlgn="base" hangingPunct="0">
        <a:lnSpc>
          <a:spcPct val="90000"/>
        </a:lnSpc>
        <a:spcBef>
          <a:spcPct val="0"/>
        </a:spcBef>
        <a:spcAft>
          <a:spcPct val="0"/>
        </a:spcAft>
        <a:defRPr sz="3000" b="1">
          <a:solidFill>
            <a:srgbClr val="D33325"/>
          </a:solidFill>
          <a:latin typeface="Times New Roman" charset="0"/>
        </a:defRPr>
      </a:lvl2pPr>
      <a:lvl3pPr marL="450850" indent="-450850" algn="l" rtl="0" eaLnBrk="0" fontAlgn="base" hangingPunct="0">
        <a:lnSpc>
          <a:spcPct val="90000"/>
        </a:lnSpc>
        <a:spcBef>
          <a:spcPct val="0"/>
        </a:spcBef>
        <a:spcAft>
          <a:spcPct val="0"/>
        </a:spcAft>
        <a:defRPr sz="3000" b="1">
          <a:solidFill>
            <a:srgbClr val="D33325"/>
          </a:solidFill>
          <a:latin typeface="Times New Roman" charset="0"/>
        </a:defRPr>
      </a:lvl3pPr>
      <a:lvl4pPr marL="450850" indent="-450850" algn="l" rtl="0" eaLnBrk="0" fontAlgn="base" hangingPunct="0">
        <a:lnSpc>
          <a:spcPct val="90000"/>
        </a:lnSpc>
        <a:spcBef>
          <a:spcPct val="0"/>
        </a:spcBef>
        <a:spcAft>
          <a:spcPct val="0"/>
        </a:spcAft>
        <a:defRPr sz="3000" b="1">
          <a:solidFill>
            <a:srgbClr val="D33325"/>
          </a:solidFill>
          <a:latin typeface="Times New Roman" charset="0"/>
        </a:defRPr>
      </a:lvl4pPr>
      <a:lvl5pPr marL="450850" indent="-450850" algn="l" rtl="0" eaLnBrk="0" fontAlgn="base" hangingPunct="0">
        <a:lnSpc>
          <a:spcPct val="90000"/>
        </a:lnSpc>
        <a:spcBef>
          <a:spcPct val="0"/>
        </a:spcBef>
        <a:spcAft>
          <a:spcPct val="0"/>
        </a:spcAft>
        <a:defRPr sz="3000" b="1">
          <a:solidFill>
            <a:srgbClr val="D33325"/>
          </a:solidFill>
          <a:latin typeface="Times New Roman" charset="0"/>
        </a:defRPr>
      </a:lvl5pPr>
      <a:lvl6pPr marL="908050" indent="-450850" algn="l" rtl="0" fontAlgn="base">
        <a:lnSpc>
          <a:spcPct val="90000"/>
        </a:lnSpc>
        <a:spcBef>
          <a:spcPct val="0"/>
        </a:spcBef>
        <a:spcAft>
          <a:spcPct val="0"/>
        </a:spcAft>
        <a:defRPr sz="3000" b="1">
          <a:solidFill>
            <a:srgbClr val="D33325"/>
          </a:solidFill>
          <a:latin typeface="Times New Roman" charset="0"/>
        </a:defRPr>
      </a:lvl6pPr>
      <a:lvl7pPr marL="1365250" indent="-450850" algn="l" rtl="0" fontAlgn="base">
        <a:lnSpc>
          <a:spcPct val="90000"/>
        </a:lnSpc>
        <a:spcBef>
          <a:spcPct val="0"/>
        </a:spcBef>
        <a:spcAft>
          <a:spcPct val="0"/>
        </a:spcAft>
        <a:defRPr sz="3000" b="1">
          <a:solidFill>
            <a:srgbClr val="D33325"/>
          </a:solidFill>
          <a:latin typeface="Times New Roman" charset="0"/>
        </a:defRPr>
      </a:lvl7pPr>
      <a:lvl8pPr marL="1822450" indent="-450850" algn="l" rtl="0" fontAlgn="base">
        <a:lnSpc>
          <a:spcPct val="90000"/>
        </a:lnSpc>
        <a:spcBef>
          <a:spcPct val="0"/>
        </a:spcBef>
        <a:spcAft>
          <a:spcPct val="0"/>
        </a:spcAft>
        <a:defRPr sz="3000" b="1">
          <a:solidFill>
            <a:srgbClr val="D33325"/>
          </a:solidFill>
          <a:latin typeface="Times New Roman" charset="0"/>
        </a:defRPr>
      </a:lvl8pPr>
      <a:lvl9pPr marL="2279650" indent="-450850" algn="l" rtl="0" fontAlgn="base">
        <a:lnSpc>
          <a:spcPct val="90000"/>
        </a:lnSpc>
        <a:spcBef>
          <a:spcPct val="0"/>
        </a:spcBef>
        <a:spcAft>
          <a:spcPct val="0"/>
        </a:spcAft>
        <a:defRPr sz="3000" b="1">
          <a:solidFill>
            <a:srgbClr val="D33325"/>
          </a:solidFill>
          <a:latin typeface="Times New Roman" charset="0"/>
        </a:defRPr>
      </a:lvl9pPr>
    </p:titleStyle>
    <p:bodyStyle>
      <a:lvl1pPr marL="342900" indent="-342900" algn="l" rtl="0" eaLnBrk="0" fontAlgn="base" hangingPunct="0">
        <a:spcBef>
          <a:spcPct val="45000"/>
        </a:spcBef>
        <a:spcAft>
          <a:spcPct val="20000"/>
        </a:spcAft>
        <a:buClr>
          <a:srgbClr val="0066CC"/>
        </a:buClr>
        <a:defRPr sz="3000">
          <a:solidFill>
            <a:schemeClr val="tx1"/>
          </a:solidFill>
          <a:latin typeface="+mn-lt"/>
          <a:ea typeface="+mn-ea"/>
          <a:cs typeface="+mn-cs"/>
        </a:defRPr>
      </a:lvl1pPr>
      <a:lvl2pPr marL="514350" indent="-400050" algn="l" rtl="0" eaLnBrk="0" fontAlgn="base" hangingPunct="0">
        <a:spcBef>
          <a:spcPct val="45000"/>
        </a:spcBef>
        <a:spcAft>
          <a:spcPct val="20000"/>
        </a:spcAft>
        <a:buClr>
          <a:srgbClr val="D33325"/>
        </a:buClr>
        <a:buFont typeface="Times" pitchFamily="84" charset="0"/>
        <a:buChar char="•"/>
        <a:defRPr sz="3000">
          <a:solidFill>
            <a:schemeClr val="tx1"/>
          </a:solidFill>
          <a:latin typeface="+mj-lt"/>
        </a:defRPr>
      </a:lvl2pPr>
      <a:lvl3pPr marL="1254125" indent="-450850" algn="l" rtl="0" eaLnBrk="0" fontAlgn="base" hangingPunct="0">
        <a:spcBef>
          <a:spcPct val="45000"/>
        </a:spcBef>
        <a:spcAft>
          <a:spcPct val="20000"/>
        </a:spcAft>
        <a:buClr>
          <a:srgbClr val="D33325"/>
        </a:buClr>
        <a:buFont typeface="Times New Roman" pitchFamily="84" charset="0"/>
        <a:buChar char="–"/>
        <a:defRPr sz="2800">
          <a:solidFill>
            <a:schemeClr val="tx1"/>
          </a:solidFill>
          <a:latin typeface="+mj-lt"/>
        </a:defRPr>
      </a:lvl3pPr>
      <a:lvl4pPr marL="1828800" indent="-342900" algn="l" rtl="0" eaLnBrk="0" fontAlgn="base" hangingPunct="0">
        <a:spcBef>
          <a:spcPct val="45000"/>
        </a:spcBef>
        <a:spcAft>
          <a:spcPct val="20000"/>
        </a:spcAft>
        <a:buClr>
          <a:srgbClr val="D33325"/>
        </a:buClr>
        <a:buFont typeface="Times" pitchFamily="84" charset="0"/>
        <a:buChar char="•"/>
        <a:defRPr sz="2600">
          <a:solidFill>
            <a:schemeClr val="tx1"/>
          </a:solidFill>
          <a:latin typeface="+mj-lt"/>
        </a:defRPr>
      </a:lvl4pPr>
      <a:lvl5pPr marL="2286000" indent="-334963" algn="l" rtl="0" eaLnBrk="0" fontAlgn="base" hangingPunct="0">
        <a:spcBef>
          <a:spcPct val="45000"/>
        </a:spcBef>
        <a:spcAft>
          <a:spcPct val="20000"/>
        </a:spcAft>
        <a:buClr>
          <a:srgbClr val="D33325"/>
        </a:buClr>
        <a:buFont typeface="Times New Roman" pitchFamily="84" charset="0"/>
        <a:buChar char="–"/>
        <a:defRPr sz="2600">
          <a:solidFill>
            <a:schemeClr val="tx1"/>
          </a:solidFill>
          <a:latin typeface="+mj-lt"/>
        </a:defRPr>
      </a:lvl5pPr>
      <a:lvl6pPr marL="27432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6pPr>
      <a:lvl7pPr marL="32004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7pPr>
      <a:lvl8pPr marL="36576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8pPr>
      <a:lvl9pPr marL="41148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GgC48D3zRy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50.png"/><Relationship Id="rId4" Type="http://schemas.openxmlformats.org/officeDocument/2006/relationships/image" Target="../media/image48.jpe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7.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3.png"/><Relationship Id="rId5" Type="http://schemas.openxmlformats.org/officeDocument/2006/relationships/image" Target="../media/image51.wmf"/><Relationship Id="rId4" Type="http://schemas.openxmlformats.org/officeDocument/2006/relationships/oleObject" Target="../embeddings/oleObject5.bin"/><Relationship Id="rId9" Type="http://schemas.openxmlformats.org/officeDocument/2006/relationships/image" Target="../media/image52.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8.xml"/><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55.emf"/><Relationship Id="rId10" Type="http://schemas.openxmlformats.org/officeDocument/2006/relationships/image" Target="../media/image57.wmf"/><Relationship Id="rId4" Type="http://schemas.openxmlformats.org/officeDocument/2006/relationships/oleObject" Target="../embeddings/oleObject7.bin"/><Relationship Id="rId9"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2.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73.png"/><Relationship Id="rId4" Type="http://schemas.openxmlformats.org/officeDocument/2006/relationships/image" Target="../media/image70.jpeg"/><Relationship Id="rId9" Type="http://schemas.openxmlformats.org/officeDocument/2006/relationships/image" Target="../media/image72.emf"/></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7.wmf"/><Relationship Id="rId4" Type="http://schemas.openxmlformats.org/officeDocument/2006/relationships/oleObject" Target="../embeddings/oleObject12.bin"/></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1.e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14.bin"/></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67.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1752600" y="2133600"/>
            <a:ext cx="5867400" cy="812530"/>
          </a:xfrm>
        </p:spPr>
        <p:txBody>
          <a:bodyPr/>
          <a:lstStyle/>
          <a:p>
            <a:pPr marL="0" indent="0" eaLnBrk="1" hangingPunct="1"/>
            <a:r>
              <a:rPr lang="en-US" altLang="zh-HK" sz="5200" dirty="0">
                <a:ea typeface="新細明體" charset="-120"/>
              </a:rPr>
              <a:t>AP1201 Chapter 7</a:t>
            </a:r>
            <a:endParaRPr lang="en-US" altLang="zh-HK" dirty="0">
              <a:ea typeface="新細明體" charset="-120"/>
            </a:endParaRPr>
          </a:p>
        </p:txBody>
      </p:sp>
      <p:sp>
        <p:nvSpPr>
          <p:cNvPr id="3075" name="Rectangle 3"/>
          <p:cNvSpPr>
            <a:spLocks noGrp="1" noChangeArrowheads="1"/>
          </p:cNvSpPr>
          <p:nvPr>
            <p:ph type="subTitle" idx="4294967295"/>
          </p:nvPr>
        </p:nvSpPr>
        <p:spPr>
          <a:xfrm>
            <a:off x="1828800" y="2898775"/>
            <a:ext cx="5105400" cy="1015663"/>
          </a:xfrm>
        </p:spPr>
        <p:txBody>
          <a:bodyPr/>
          <a:lstStyle/>
          <a:p>
            <a:pPr marL="0" indent="0" eaLnBrk="1" hangingPunct="1"/>
            <a:r>
              <a:rPr lang="en-US" altLang="zh-HK" dirty="0">
                <a:latin typeface="Times New Roman" pitchFamily="84" charset="0"/>
                <a:ea typeface="新細明體" charset="-120"/>
              </a:rPr>
              <a:t>Thermal Properties of Matter</a:t>
            </a:r>
            <a:br>
              <a:rPr lang="en-US" altLang="zh-HK" dirty="0">
                <a:latin typeface="Times New Roman" pitchFamily="84" charset="0"/>
                <a:ea typeface="新細明體" charset="-120"/>
              </a:rPr>
            </a:br>
            <a:r>
              <a:rPr lang="en-US" altLang="zh-HK" dirty="0">
                <a:latin typeface="Times New Roman" pitchFamily="84" charset="0"/>
                <a:ea typeface="新細明體" charset="-120"/>
              </a:rPr>
              <a:t>(Chapter 18 of textbook)</a:t>
            </a:r>
          </a:p>
        </p:txBody>
      </p:sp>
      <p:grpSp>
        <p:nvGrpSpPr>
          <p:cNvPr id="4" name="Group 79"/>
          <p:cNvGrpSpPr>
            <a:grpSpLocks/>
          </p:cNvGrpSpPr>
          <p:nvPr/>
        </p:nvGrpSpPr>
        <p:grpSpPr bwMode="auto">
          <a:xfrm>
            <a:off x="239713" y="6296025"/>
            <a:ext cx="1216025" cy="485775"/>
            <a:chOff x="4297" y="361"/>
            <a:chExt cx="910" cy="364"/>
          </a:xfrm>
        </p:grpSpPr>
        <p:sp>
          <p:nvSpPr>
            <p:cNvPr id="5" name="Freeform 80"/>
            <p:cNvSpPr>
              <a:spLocks/>
            </p:cNvSpPr>
            <p:nvPr/>
          </p:nvSpPr>
          <p:spPr bwMode="auto">
            <a:xfrm>
              <a:off x="4715" y="523"/>
              <a:ext cx="40" cy="51"/>
            </a:xfrm>
            <a:custGeom>
              <a:avLst/>
              <a:gdLst>
                <a:gd name="T0" fmla="*/ 0 w 116"/>
                <a:gd name="T1" fmla="*/ 0 h 155"/>
                <a:gd name="T2" fmla="*/ 0 w 116"/>
                <a:gd name="T3" fmla="*/ 0 h 155"/>
                <a:gd name="T4" fmla="*/ 0 w 116"/>
                <a:gd name="T5" fmla="*/ 0 h 155"/>
                <a:gd name="T6" fmla="*/ 0 w 116"/>
                <a:gd name="T7" fmla="*/ 0 h 155"/>
                <a:gd name="T8" fmla="*/ 0 w 116"/>
                <a:gd name="T9" fmla="*/ 0 h 155"/>
                <a:gd name="T10" fmla="*/ 0 w 116"/>
                <a:gd name="T11" fmla="*/ 0 h 155"/>
                <a:gd name="T12" fmla="*/ 0 w 116"/>
                <a:gd name="T13" fmla="*/ 0 h 155"/>
                <a:gd name="T14" fmla="*/ 0 w 116"/>
                <a:gd name="T15" fmla="*/ 0 h 155"/>
                <a:gd name="T16" fmla="*/ 0 w 116"/>
                <a:gd name="T17" fmla="*/ 0 h 155"/>
                <a:gd name="T18" fmla="*/ 0 w 116"/>
                <a:gd name="T19" fmla="*/ 0 h 155"/>
                <a:gd name="T20" fmla="*/ 0 w 116"/>
                <a:gd name="T21" fmla="*/ 0 h 155"/>
                <a:gd name="T22" fmla="*/ 0 w 116"/>
                <a:gd name="T23" fmla="*/ 0 h 155"/>
                <a:gd name="T24" fmla="*/ 0 w 116"/>
                <a:gd name="T25" fmla="*/ 0 h 155"/>
                <a:gd name="T26" fmla="*/ 0 w 116"/>
                <a:gd name="T27" fmla="*/ 0 h 155"/>
                <a:gd name="T28" fmla="*/ 0 w 116"/>
                <a:gd name="T29" fmla="*/ 0 h 155"/>
                <a:gd name="T30" fmla="*/ 0 w 116"/>
                <a:gd name="T31" fmla="*/ 0 h 155"/>
                <a:gd name="T32" fmla="*/ 0 w 116"/>
                <a:gd name="T33" fmla="*/ 0 h 155"/>
                <a:gd name="T34" fmla="*/ 0 w 116"/>
                <a:gd name="T35" fmla="*/ 0 h 155"/>
                <a:gd name="T36" fmla="*/ 0 w 116"/>
                <a:gd name="T37" fmla="*/ 0 h 155"/>
                <a:gd name="T38" fmla="*/ 0 w 116"/>
                <a:gd name="T39" fmla="*/ 0 h 155"/>
                <a:gd name="T40" fmla="*/ 0 w 116"/>
                <a:gd name="T41" fmla="*/ 0 h 155"/>
                <a:gd name="T42" fmla="*/ 0 w 116"/>
                <a:gd name="T43" fmla="*/ 0 h 155"/>
                <a:gd name="T44" fmla="*/ 0 w 116"/>
                <a:gd name="T45" fmla="*/ 0 h 1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6"/>
                <a:gd name="T70" fmla="*/ 0 h 155"/>
                <a:gd name="T71" fmla="*/ 116 w 116"/>
                <a:gd name="T72" fmla="*/ 155 h 1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6" h="155">
                  <a:moveTo>
                    <a:pt x="114" y="120"/>
                  </a:moveTo>
                  <a:lnTo>
                    <a:pt x="84" y="127"/>
                  </a:lnTo>
                  <a:lnTo>
                    <a:pt x="62" y="123"/>
                  </a:lnTo>
                  <a:lnTo>
                    <a:pt x="45" y="113"/>
                  </a:lnTo>
                  <a:lnTo>
                    <a:pt x="31" y="74"/>
                  </a:lnTo>
                  <a:lnTo>
                    <a:pt x="35" y="52"/>
                  </a:lnTo>
                  <a:lnTo>
                    <a:pt x="45" y="39"/>
                  </a:lnTo>
                  <a:lnTo>
                    <a:pt x="61" y="31"/>
                  </a:lnTo>
                  <a:lnTo>
                    <a:pt x="81" y="26"/>
                  </a:lnTo>
                  <a:lnTo>
                    <a:pt x="113" y="32"/>
                  </a:lnTo>
                  <a:lnTo>
                    <a:pt x="114" y="6"/>
                  </a:lnTo>
                  <a:lnTo>
                    <a:pt x="80" y="0"/>
                  </a:lnTo>
                  <a:lnTo>
                    <a:pt x="46" y="6"/>
                  </a:lnTo>
                  <a:lnTo>
                    <a:pt x="20" y="19"/>
                  </a:lnTo>
                  <a:lnTo>
                    <a:pt x="5" y="44"/>
                  </a:lnTo>
                  <a:lnTo>
                    <a:pt x="0" y="77"/>
                  </a:lnTo>
                  <a:lnTo>
                    <a:pt x="6" y="110"/>
                  </a:lnTo>
                  <a:lnTo>
                    <a:pt x="23" y="135"/>
                  </a:lnTo>
                  <a:lnTo>
                    <a:pt x="49" y="149"/>
                  </a:lnTo>
                  <a:lnTo>
                    <a:pt x="83" y="155"/>
                  </a:lnTo>
                  <a:lnTo>
                    <a:pt x="116" y="148"/>
                  </a:lnTo>
                  <a:lnTo>
                    <a:pt x="114" y="120"/>
                  </a:lnTo>
                  <a:close/>
                </a:path>
              </a:pathLst>
            </a:custGeom>
            <a:solidFill>
              <a:srgbClr val="000000"/>
            </a:solidFill>
            <a:ln w="9525">
              <a:noFill/>
              <a:round/>
              <a:headEnd/>
              <a:tailEnd/>
            </a:ln>
          </p:spPr>
          <p:txBody>
            <a:bodyPr/>
            <a:lstStyle/>
            <a:p>
              <a:endParaRPr lang="en-US"/>
            </a:p>
          </p:txBody>
        </p:sp>
        <p:sp>
          <p:nvSpPr>
            <p:cNvPr id="6" name="Freeform 81"/>
            <p:cNvSpPr>
              <a:spLocks/>
            </p:cNvSpPr>
            <p:nvPr/>
          </p:nvSpPr>
          <p:spPr bwMode="auto">
            <a:xfrm>
              <a:off x="4761" y="536"/>
              <a:ext cx="10"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w="9525">
              <a:noFill/>
              <a:round/>
              <a:headEnd/>
              <a:tailEnd/>
            </a:ln>
          </p:spPr>
          <p:txBody>
            <a:bodyPr/>
            <a:lstStyle/>
            <a:p>
              <a:endParaRPr lang="en-US"/>
            </a:p>
          </p:txBody>
        </p:sp>
        <p:sp>
          <p:nvSpPr>
            <p:cNvPr id="7" name="Freeform 82"/>
            <p:cNvSpPr>
              <a:spLocks/>
            </p:cNvSpPr>
            <p:nvPr/>
          </p:nvSpPr>
          <p:spPr bwMode="auto">
            <a:xfrm>
              <a:off x="4761" y="520"/>
              <a:ext cx="10"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w="9525">
              <a:noFill/>
              <a:round/>
              <a:headEnd/>
              <a:tailEnd/>
            </a:ln>
          </p:spPr>
          <p:txBody>
            <a:bodyPr/>
            <a:lstStyle/>
            <a:p>
              <a:endParaRPr lang="en-US"/>
            </a:p>
          </p:txBody>
        </p:sp>
        <p:sp>
          <p:nvSpPr>
            <p:cNvPr id="8" name="Freeform 83"/>
            <p:cNvSpPr>
              <a:spLocks/>
            </p:cNvSpPr>
            <p:nvPr/>
          </p:nvSpPr>
          <p:spPr bwMode="auto">
            <a:xfrm>
              <a:off x="4775" y="525"/>
              <a:ext cx="26" cy="49"/>
            </a:xfrm>
            <a:custGeom>
              <a:avLst/>
              <a:gdLst>
                <a:gd name="T0" fmla="*/ 0 w 77"/>
                <a:gd name="T1" fmla="*/ 0 h 147"/>
                <a:gd name="T2" fmla="*/ 0 w 77"/>
                <a:gd name="T3" fmla="*/ 0 h 147"/>
                <a:gd name="T4" fmla="*/ 0 w 77"/>
                <a:gd name="T5" fmla="*/ 0 h 147"/>
                <a:gd name="T6" fmla="*/ 0 w 77"/>
                <a:gd name="T7" fmla="*/ 0 h 147"/>
                <a:gd name="T8" fmla="*/ 0 w 77"/>
                <a:gd name="T9" fmla="*/ 0 h 147"/>
                <a:gd name="T10" fmla="*/ 0 w 77"/>
                <a:gd name="T11" fmla="*/ 0 h 147"/>
                <a:gd name="T12" fmla="*/ 0 w 77"/>
                <a:gd name="T13" fmla="*/ 0 h 147"/>
                <a:gd name="T14" fmla="*/ 0 w 77"/>
                <a:gd name="T15" fmla="*/ 0 h 147"/>
                <a:gd name="T16" fmla="*/ 0 w 77"/>
                <a:gd name="T17" fmla="*/ 0 h 147"/>
                <a:gd name="T18" fmla="*/ 0 w 77"/>
                <a:gd name="T19" fmla="*/ 0 h 147"/>
                <a:gd name="T20" fmla="*/ 0 w 77"/>
                <a:gd name="T21" fmla="*/ 0 h 147"/>
                <a:gd name="T22" fmla="*/ 0 w 77"/>
                <a:gd name="T23" fmla="*/ 0 h 147"/>
                <a:gd name="T24" fmla="*/ 0 w 77"/>
                <a:gd name="T25" fmla="*/ 0 h 147"/>
                <a:gd name="T26" fmla="*/ 0 w 77"/>
                <a:gd name="T27" fmla="*/ 0 h 147"/>
                <a:gd name="T28" fmla="*/ 0 w 77"/>
                <a:gd name="T29" fmla="*/ 0 h 147"/>
                <a:gd name="T30" fmla="*/ 0 w 77"/>
                <a:gd name="T31" fmla="*/ 0 h 147"/>
                <a:gd name="T32" fmla="*/ 0 w 77"/>
                <a:gd name="T33" fmla="*/ 0 h 147"/>
                <a:gd name="T34" fmla="*/ 0 w 77"/>
                <a:gd name="T35" fmla="*/ 0 h 147"/>
                <a:gd name="T36" fmla="*/ 0 w 77"/>
                <a:gd name="T37" fmla="*/ 0 h 147"/>
                <a:gd name="T38" fmla="*/ 0 w 77"/>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147"/>
                <a:gd name="T62" fmla="*/ 77 w 77"/>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147">
                  <a:moveTo>
                    <a:pt x="75" y="119"/>
                  </a:moveTo>
                  <a:lnTo>
                    <a:pt x="67" y="121"/>
                  </a:lnTo>
                  <a:lnTo>
                    <a:pt x="51" y="112"/>
                  </a:lnTo>
                  <a:lnTo>
                    <a:pt x="49" y="96"/>
                  </a:lnTo>
                  <a:lnTo>
                    <a:pt x="49" y="53"/>
                  </a:lnTo>
                  <a:lnTo>
                    <a:pt x="75" y="53"/>
                  </a:lnTo>
                  <a:lnTo>
                    <a:pt x="75" y="33"/>
                  </a:lnTo>
                  <a:lnTo>
                    <a:pt x="49" y="33"/>
                  </a:lnTo>
                  <a:lnTo>
                    <a:pt x="49" y="0"/>
                  </a:lnTo>
                  <a:lnTo>
                    <a:pt x="22" y="11"/>
                  </a:lnTo>
                  <a:lnTo>
                    <a:pt x="22" y="33"/>
                  </a:lnTo>
                  <a:lnTo>
                    <a:pt x="0" y="33"/>
                  </a:lnTo>
                  <a:lnTo>
                    <a:pt x="0" y="53"/>
                  </a:lnTo>
                  <a:lnTo>
                    <a:pt x="22" y="53"/>
                  </a:lnTo>
                  <a:lnTo>
                    <a:pt x="22" y="102"/>
                  </a:lnTo>
                  <a:lnTo>
                    <a:pt x="31" y="135"/>
                  </a:lnTo>
                  <a:lnTo>
                    <a:pt x="58" y="147"/>
                  </a:lnTo>
                  <a:lnTo>
                    <a:pt x="77" y="141"/>
                  </a:lnTo>
                  <a:lnTo>
                    <a:pt x="75" y="119"/>
                  </a:lnTo>
                  <a:close/>
                </a:path>
              </a:pathLst>
            </a:custGeom>
            <a:solidFill>
              <a:srgbClr val="000000"/>
            </a:solidFill>
            <a:ln w="9525">
              <a:noFill/>
              <a:round/>
              <a:headEnd/>
              <a:tailEnd/>
            </a:ln>
          </p:spPr>
          <p:txBody>
            <a:bodyPr/>
            <a:lstStyle/>
            <a:p>
              <a:endParaRPr lang="en-US"/>
            </a:p>
          </p:txBody>
        </p:sp>
        <p:sp>
          <p:nvSpPr>
            <p:cNvPr id="9" name="Freeform 84"/>
            <p:cNvSpPr>
              <a:spLocks/>
            </p:cNvSpPr>
            <p:nvPr/>
          </p:nvSpPr>
          <p:spPr bwMode="auto">
            <a:xfrm>
              <a:off x="4804" y="536"/>
              <a:ext cx="39" cy="53"/>
            </a:xfrm>
            <a:custGeom>
              <a:avLst/>
              <a:gdLst>
                <a:gd name="T0" fmla="*/ 0 w 117"/>
                <a:gd name="T1" fmla="*/ 0 h 159"/>
                <a:gd name="T2" fmla="*/ 0 w 117"/>
                <a:gd name="T3" fmla="*/ 0 h 159"/>
                <a:gd name="T4" fmla="*/ 0 w 117"/>
                <a:gd name="T5" fmla="*/ 0 h 159"/>
                <a:gd name="T6" fmla="*/ 0 w 117"/>
                <a:gd name="T7" fmla="*/ 0 h 159"/>
                <a:gd name="T8" fmla="*/ 0 w 117"/>
                <a:gd name="T9" fmla="*/ 0 h 159"/>
                <a:gd name="T10" fmla="*/ 0 w 117"/>
                <a:gd name="T11" fmla="*/ 0 h 159"/>
                <a:gd name="T12" fmla="*/ 0 w 117"/>
                <a:gd name="T13" fmla="*/ 0 h 159"/>
                <a:gd name="T14" fmla="*/ 0 w 117"/>
                <a:gd name="T15" fmla="*/ 0 h 159"/>
                <a:gd name="T16" fmla="*/ 0 w 117"/>
                <a:gd name="T17" fmla="*/ 0 h 159"/>
                <a:gd name="T18" fmla="*/ 0 w 117"/>
                <a:gd name="T19" fmla="*/ 0 h 159"/>
                <a:gd name="T20" fmla="*/ 0 w 117"/>
                <a:gd name="T21" fmla="*/ 0 h 159"/>
                <a:gd name="T22" fmla="*/ 0 w 117"/>
                <a:gd name="T23" fmla="*/ 0 h 159"/>
                <a:gd name="T24" fmla="*/ 0 w 117"/>
                <a:gd name="T25" fmla="*/ 0 h 159"/>
                <a:gd name="T26" fmla="*/ 0 w 117"/>
                <a:gd name="T27" fmla="*/ 0 h 159"/>
                <a:gd name="T28" fmla="*/ 0 w 117"/>
                <a:gd name="T29" fmla="*/ 0 h 159"/>
                <a:gd name="T30" fmla="*/ 0 w 117"/>
                <a:gd name="T31" fmla="*/ 0 h 159"/>
                <a:gd name="T32" fmla="*/ 0 w 117"/>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7"/>
                <a:gd name="T52" fmla="*/ 0 h 159"/>
                <a:gd name="T53" fmla="*/ 117 w 117"/>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7" h="159">
                  <a:moveTo>
                    <a:pt x="7" y="156"/>
                  </a:moveTo>
                  <a:lnTo>
                    <a:pt x="27" y="159"/>
                  </a:lnTo>
                  <a:lnTo>
                    <a:pt x="56" y="149"/>
                  </a:lnTo>
                  <a:lnTo>
                    <a:pt x="70" y="120"/>
                  </a:lnTo>
                  <a:lnTo>
                    <a:pt x="117" y="0"/>
                  </a:lnTo>
                  <a:lnTo>
                    <a:pt x="86" y="0"/>
                  </a:lnTo>
                  <a:lnTo>
                    <a:pt x="65" y="65"/>
                  </a:lnTo>
                  <a:lnTo>
                    <a:pt x="59" y="81"/>
                  </a:lnTo>
                  <a:lnTo>
                    <a:pt x="53" y="69"/>
                  </a:lnTo>
                  <a:lnTo>
                    <a:pt x="33" y="0"/>
                  </a:lnTo>
                  <a:lnTo>
                    <a:pt x="0" y="0"/>
                  </a:lnTo>
                  <a:lnTo>
                    <a:pt x="43" y="117"/>
                  </a:lnTo>
                  <a:lnTo>
                    <a:pt x="36" y="131"/>
                  </a:lnTo>
                  <a:lnTo>
                    <a:pt x="23" y="138"/>
                  </a:lnTo>
                  <a:lnTo>
                    <a:pt x="10" y="137"/>
                  </a:lnTo>
                  <a:lnTo>
                    <a:pt x="7" y="156"/>
                  </a:lnTo>
                  <a:close/>
                </a:path>
              </a:pathLst>
            </a:custGeom>
            <a:solidFill>
              <a:srgbClr val="000000"/>
            </a:solidFill>
            <a:ln w="9525">
              <a:noFill/>
              <a:round/>
              <a:headEnd/>
              <a:tailEnd/>
            </a:ln>
          </p:spPr>
          <p:txBody>
            <a:bodyPr/>
            <a:lstStyle/>
            <a:p>
              <a:endParaRPr lang="en-US"/>
            </a:p>
          </p:txBody>
        </p:sp>
        <p:sp>
          <p:nvSpPr>
            <p:cNvPr id="10" name="Freeform 85"/>
            <p:cNvSpPr>
              <a:spLocks/>
            </p:cNvSpPr>
            <p:nvPr/>
          </p:nvSpPr>
          <p:spPr bwMode="auto">
            <a:xfrm>
              <a:off x="4871" y="523"/>
              <a:ext cx="40" cy="52"/>
            </a:xfrm>
            <a:custGeom>
              <a:avLst/>
              <a:gdLst>
                <a:gd name="T0" fmla="*/ 0 w 121"/>
                <a:gd name="T1" fmla="*/ 0 h 156"/>
                <a:gd name="T2" fmla="*/ 0 w 121"/>
                <a:gd name="T3" fmla="*/ 0 h 156"/>
                <a:gd name="T4" fmla="*/ 0 w 121"/>
                <a:gd name="T5" fmla="*/ 0 h 156"/>
                <a:gd name="T6" fmla="*/ 0 w 121"/>
                <a:gd name="T7" fmla="*/ 0 h 156"/>
                <a:gd name="T8" fmla="*/ 0 w 121"/>
                <a:gd name="T9" fmla="*/ 0 h 156"/>
                <a:gd name="T10" fmla="*/ 0 w 121"/>
                <a:gd name="T11" fmla="*/ 0 h 156"/>
                <a:gd name="T12" fmla="*/ 0 w 121"/>
                <a:gd name="T13" fmla="*/ 0 h 156"/>
                <a:gd name="T14" fmla="*/ 0 w 121"/>
                <a:gd name="T15" fmla="*/ 0 h 156"/>
                <a:gd name="T16" fmla="*/ 0 w 121"/>
                <a:gd name="T17" fmla="*/ 0 h 156"/>
                <a:gd name="T18" fmla="*/ 0 w 121"/>
                <a:gd name="T19" fmla="*/ 0 h 156"/>
                <a:gd name="T20" fmla="*/ 0 w 121"/>
                <a:gd name="T21" fmla="*/ 0 h 156"/>
                <a:gd name="T22" fmla="*/ 0 w 121"/>
                <a:gd name="T23" fmla="*/ 0 h 156"/>
                <a:gd name="T24" fmla="*/ 0 w 121"/>
                <a:gd name="T25" fmla="*/ 0 h 156"/>
                <a:gd name="T26" fmla="*/ 0 w 121"/>
                <a:gd name="T27" fmla="*/ 0 h 156"/>
                <a:gd name="T28" fmla="*/ 0 w 121"/>
                <a:gd name="T29" fmla="*/ 0 h 156"/>
                <a:gd name="T30" fmla="*/ 0 w 121"/>
                <a:gd name="T31" fmla="*/ 0 h 156"/>
                <a:gd name="T32" fmla="*/ 0 w 121"/>
                <a:gd name="T33" fmla="*/ 0 h 156"/>
                <a:gd name="T34" fmla="*/ 0 w 121"/>
                <a:gd name="T35" fmla="*/ 0 h 156"/>
                <a:gd name="T36" fmla="*/ 0 w 121"/>
                <a:gd name="T37" fmla="*/ 0 h 156"/>
                <a:gd name="T38" fmla="*/ 0 w 121"/>
                <a:gd name="T39" fmla="*/ 0 h 156"/>
                <a:gd name="T40" fmla="*/ 0 w 121"/>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1"/>
                <a:gd name="T64" fmla="*/ 0 h 156"/>
                <a:gd name="T65" fmla="*/ 121 w 121"/>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1" h="156">
                  <a:moveTo>
                    <a:pt x="94" y="0"/>
                  </a:moveTo>
                  <a:lnTo>
                    <a:pt x="94" y="87"/>
                  </a:lnTo>
                  <a:lnTo>
                    <a:pt x="88" y="119"/>
                  </a:lnTo>
                  <a:lnTo>
                    <a:pt x="79" y="127"/>
                  </a:lnTo>
                  <a:lnTo>
                    <a:pt x="65" y="130"/>
                  </a:lnTo>
                  <a:lnTo>
                    <a:pt x="36" y="119"/>
                  </a:lnTo>
                  <a:lnTo>
                    <a:pt x="30" y="88"/>
                  </a:lnTo>
                  <a:lnTo>
                    <a:pt x="30" y="0"/>
                  </a:lnTo>
                  <a:lnTo>
                    <a:pt x="0" y="0"/>
                  </a:lnTo>
                  <a:lnTo>
                    <a:pt x="0" y="93"/>
                  </a:lnTo>
                  <a:lnTo>
                    <a:pt x="4" y="120"/>
                  </a:lnTo>
                  <a:lnTo>
                    <a:pt x="16" y="139"/>
                  </a:lnTo>
                  <a:lnTo>
                    <a:pt x="35" y="153"/>
                  </a:lnTo>
                  <a:lnTo>
                    <a:pt x="61" y="156"/>
                  </a:lnTo>
                  <a:lnTo>
                    <a:pt x="91" y="152"/>
                  </a:lnTo>
                  <a:lnTo>
                    <a:pt x="108" y="139"/>
                  </a:lnTo>
                  <a:lnTo>
                    <a:pt x="118" y="119"/>
                  </a:lnTo>
                  <a:lnTo>
                    <a:pt x="121" y="93"/>
                  </a:lnTo>
                  <a:lnTo>
                    <a:pt x="121" y="0"/>
                  </a:lnTo>
                  <a:lnTo>
                    <a:pt x="94" y="0"/>
                  </a:lnTo>
                  <a:close/>
                </a:path>
              </a:pathLst>
            </a:custGeom>
            <a:solidFill>
              <a:srgbClr val="000000"/>
            </a:solidFill>
            <a:ln w="9525">
              <a:noFill/>
              <a:round/>
              <a:headEnd/>
              <a:tailEnd/>
            </a:ln>
          </p:spPr>
          <p:txBody>
            <a:bodyPr/>
            <a:lstStyle/>
            <a:p>
              <a:endParaRPr lang="en-US"/>
            </a:p>
          </p:txBody>
        </p:sp>
        <p:sp>
          <p:nvSpPr>
            <p:cNvPr id="11" name="Freeform 86"/>
            <p:cNvSpPr>
              <a:spLocks/>
            </p:cNvSpPr>
            <p:nvPr/>
          </p:nvSpPr>
          <p:spPr bwMode="auto">
            <a:xfrm>
              <a:off x="4921" y="536"/>
              <a:ext cx="35" cy="37"/>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2"/>
                  </a:moveTo>
                  <a:lnTo>
                    <a:pt x="0" y="2"/>
                  </a:lnTo>
                  <a:lnTo>
                    <a:pt x="2" y="41"/>
                  </a:lnTo>
                  <a:lnTo>
                    <a:pt x="2" y="113"/>
                  </a:lnTo>
                  <a:lnTo>
                    <a:pt x="29" y="113"/>
                  </a:lnTo>
                  <a:lnTo>
                    <a:pt x="29" y="61"/>
                  </a:lnTo>
                  <a:lnTo>
                    <a:pt x="35" y="35"/>
                  </a:lnTo>
                  <a:lnTo>
                    <a:pt x="42" y="26"/>
                  </a:lnTo>
                  <a:lnTo>
                    <a:pt x="54" y="22"/>
                  </a:lnTo>
                  <a:lnTo>
                    <a:pt x="67" y="26"/>
                  </a:lnTo>
                  <a:lnTo>
                    <a:pt x="73" y="35"/>
                  </a:lnTo>
                  <a:lnTo>
                    <a:pt x="77" y="58"/>
                  </a:lnTo>
                  <a:lnTo>
                    <a:pt x="77" y="113"/>
                  </a:lnTo>
                  <a:lnTo>
                    <a:pt x="104" y="113"/>
                  </a:lnTo>
                  <a:lnTo>
                    <a:pt x="104" y="49"/>
                  </a:lnTo>
                  <a:lnTo>
                    <a:pt x="97" y="13"/>
                  </a:lnTo>
                  <a:lnTo>
                    <a:pt x="86" y="3"/>
                  </a:lnTo>
                  <a:lnTo>
                    <a:pt x="64" y="0"/>
                  </a:lnTo>
                  <a:lnTo>
                    <a:pt x="44" y="3"/>
                  </a:lnTo>
                  <a:lnTo>
                    <a:pt x="28" y="19"/>
                  </a:lnTo>
                  <a:lnTo>
                    <a:pt x="26" y="2"/>
                  </a:lnTo>
                  <a:close/>
                </a:path>
              </a:pathLst>
            </a:custGeom>
            <a:solidFill>
              <a:srgbClr val="000000"/>
            </a:solidFill>
            <a:ln w="9525">
              <a:noFill/>
              <a:round/>
              <a:headEnd/>
              <a:tailEnd/>
            </a:ln>
          </p:spPr>
          <p:txBody>
            <a:bodyPr/>
            <a:lstStyle/>
            <a:p>
              <a:endParaRPr lang="en-US"/>
            </a:p>
          </p:txBody>
        </p:sp>
        <p:sp>
          <p:nvSpPr>
            <p:cNvPr id="12" name="Freeform 87"/>
            <p:cNvSpPr>
              <a:spLocks/>
            </p:cNvSpPr>
            <p:nvPr/>
          </p:nvSpPr>
          <p:spPr bwMode="auto">
            <a:xfrm>
              <a:off x="4967" y="536"/>
              <a:ext cx="8" cy="37"/>
            </a:xfrm>
            <a:custGeom>
              <a:avLst/>
              <a:gdLst>
                <a:gd name="T0" fmla="*/ 0 w 29"/>
                <a:gd name="T1" fmla="*/ 0 h 111"/>
                <a:gd name="T2" fmla="*/ 0 w 29"/>
                <a:gd name="T3" fmla="*/ 0 h 111"/>
                <a:gd name="T4" fmla="*/ 0 w 29"/>
                <a:gd name="T5" fmla="*/ 0 h 111"/>
                <a:gd name="T6" fmla="*/ 0 w 29"/>
                <a:gd name="T7" fmla="*/ 0 h 111"/>
                <a:gd name="T8" fmla="*/ 0 w 29"/>
                <a:gd name="T9" fmla="*/ 0 h 111"/>
                <a:gd name="T10" fmla="*/ 0 w 29"/>
                <a:gd name="T11" fmla="*/ 0 h 111"/>
                <a:gd name="T12" fmla="*/ 0 60000 65536"/>
                <a:gd name="T13" fmla="*/ 0 60000 65536"/>
                <a:gd name="T14" fmla="*/ 0 60000 65536"/>
                <a:gd name="T15" fmla="*/ 0 60000 65536"/>
                <a:gd name="T16" fmla="*/ 0 60000 65536"/>
                <a:gd name="T17" fmla="*/ 0 60000 65536"/>
                <a:gd name="T18" fmla="*/ 0 w 29"/>
                <a:gd name="T19" fmla="*/ 0 h 111"/>
                <a:gd name="T20" fmla="*/ 29 w 29"/>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9" h="111">
                  <a:moveTo>
                    <a:pt x="29" y="111"/>
                  </a:moveTo>
                  <a:lnTo>
                    <a:pt x="29" y="0"/>
                  </a:lnTo>
                  <a:lnTo>
                    <a:pt x="0" y="0"/>
                  </a:lnTo>
                  <a:lnTo>
                    <a:pt x="0" y="111"/>
                  </a:lnTo>
                  <a:lnTo>
                    <a:pt x="29" y="111"/>
                  </a:lnTo>
                  <a:close/>
                </a:path>
              </a:pathLst>
            </a:custGeom>
            <a:solidFill>
              <a:srgbClr val="000000"/>
            </a:solidFill>
            <a:ln w="9525">
              <a:noFill/>
              <a:round/>
              <a:headEnd/>
              <a:tailEnd/>
            </a:ln>
          </p:spPr>
          <p:txBody>
            <a:bodyPr/>
            <a:lstStyle/>
            <a:p>
              <a:endParaRPr lang="en-US"/>
            </a:p>
          </p:txBody>
        </p:sp>
        <p:sp>
          <p:nvSpPr>
            <p:cNvPr id="13" name="Freeform 88"/>
            <p:cNvSpPr>
              <a:spLocks/>
            </p:cNvSpPr>
            <p:nvPr/>
          </p:nvSpPr>
          <p:spPr bwMode="auto">
            <a:xfrm>
              <a:off x="4967" y="520"/>
              <a:ext cx="8" cy="10"/>
            </a:xfrm>
            <a:custGeom>
              <a:avLst/>
              <a:gdLst>
                <a:gd name="T0" fmla="*/ 0 w 29"/>
                <a:gd name="T1" fmla="*/ 0 h 30"/>
                <a:gd name="T2" fmla="*/ 0 w 29"/>
                <a:gd name="T3" fmla="*/ 0 h 30"/>
                <a:gd name="T4" fmla="*/ 0 w 29"/>
                <a:gd name="T5" fmla="*/ 0 h 30"/>
                <a:gd name="T6" fmla="*/ 0 w 29"/>
                <a:gd name="T7" fmla="*/ 0 h 30"/>
                <a:gd name="T8" fmla="*/ 0 w 29"/>
                <a:gd name="T9" fmla="*/ 0 h 30"/>
                <a:gd name="T10" fmla="*/ 0 w 29"/>
                <a:gd name="T11" fmla="*/ 0 h 30"/>
                <a:gd name="T12" fmla="*/ 0 60000 65536"/>
                <a:gd name="T13" fmla="*/ 0 60000 65536"/>
                <a:gd name="T14" fmla="*/ 0 60000 65536"/>
                <a:gd name="T15" fmla="*/ 0 60000 65536"/>
                <a:gd name="T16" fmla="*/ 0 60000 65536"/>
                <a:gd name="T17" fmla="*/ 0 60000 65536"/>
                <a:gd name="T18" fmla="*/ 0 w 29"/>
                <a:gd name="T19" fmla="*/ 0 h 30"/>
                <a:gd name="T20" fmla="*/ 29 w 2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9" h="30">
                  <a:moveTo>
                    <a:pt x="29" y="30"/>
                  </a:moveTo>
                  <a:lnTo>
                    <a:pt x="29" y="0"/>
                  </a:lnTo>
                  <a:lnTo>
                    <a:pt x="0" y="0"/>
                  </a:lnTo>
                  <a:lnTo>
                    <a:pt x="0" y="30"/>
                  </a:lnTo>
                  <a:lnTo>
                    <a:pt x="29" y="30"/>
                  </a:lnTo>
                  <a:close/>
                </a:path>
              </a:pathLst>
            </a:custGeom>
            <a:solidFill>
              <a:srgbClr val="000000"/>
            </a:solidFill>
            <a:ln w="9525">
              <a:noFill/>
              <a:round/>
              <a:headEnd/>
              <a:tailEnd/>
            </a:ln>
          </p:spPr>
          <p:txBody>
            <a:bodyPr/>
            <a:lstStyle/>
            <a:p>
              <a:endParaRPr lang="en-US"/>
            </a:p>
          </p:txBody>
        </p:sp>
        <p:sp>
          <p:nvSpPr>
            <p:cNvPr id="14" name="Freeform 89"/>
            <p:cNvSpPr>
              <a:spLocks/>
            </p:cNvSpPr>
            <p:nvPr/>
          </p:nvSpPr>
          <p:spPr bwMode="auto">
            <a:xfrm>
              <a:off x="4981" y="536"/>
              <a:ext cx="39" cy="37"/>
            </a:xfrm>
            <a:custGeom>
              <a:avLst/>
              <a:gdLst>
                <a:gd name="T0" fmla="*/ 0 w 115"/>
                <a:gd name="T1" fmla="*/ 0 h 111"/>
                <a:gd name="T2" fmla="*/ 0 w 115"/>
                <a:gd name="T3" fmla="*/ 0 h 111"/>
                <a:gd name="T4" fmla="*/ 0 w 115"/>
                <a:gd name="T5" fmla="*/ 0 h 111"/>
                <a:gd name="T6" fmla="*/ 0 w 115"/>
                <a:gd name="T7" fmla="*/ 0 h 111"/>
                <a:gd name="T8" fmla="*/ 0 w 115"/>
                <a:gd name="T9" fmla="*/ 0 h 111"/>
                <a:gd name="T10" fmla="*/ 0 w 115"/>
                <a:gd name="T11" fmla="*/ 0 h 111"/>
                <a:gd name="T12" fmla="*/ 0 w 115"/>
                <a:gd name="T13" fmla="*/ 0 h 111"/>
                <a:gd name="T14" fmla="*/ 0 w 115"/>
                <a:gd name="T15" fmla="*/ 0 h 111"/>
                <a:gd name="T16" fmla="*/ 0 w 115"/>
                <a:gd name="T17" fmla="*/ 0 h 111"/>
                <a:gd name="T18" fmla="*/ 0 w 115"/>
                <a:gd name="T19" fmla="*/ 0 h 111"/>
                <a:gd name="T20" fmla="*/ 0 w 115"/>
                <a:gd name="T21" fmla="*/ 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
                <a:gd name="T34" fmla="*/ 0 h 111"/>
                <a:gd name="T35" fmla="*/ 115 w 11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 h="111">
                  <a:moveTo>
                    <a:pt x="72" y="111"/>
                  </a:moveTo>
                  <a:lnTo>
                    <a:pt x="115" y="0"/>
                  </a:lnTo>
                  <a:lnTo>
                    <a:pt x="86" y="0"/>
                  </a:lnTo>
                  <a:lnTo>
                    <a:pt x="64" y="62"/>
                  </a:lnTo>
                  <a:lnTo>
                    <a:pt x="56" y="86"/>
                  </a:lnTo>
                  <a:lnTo>
                    <a:pt x="47" y="55"/>
                  </a:lnTo>
                  <a:lnTo>
                    <a:pt x="31" y="0"/>
                  </a:lnTo>
                  <a:lnTo>
                    <a:pt x="0" y="0"/>
                  </a:lnTo>
                  <a:lnTo>
                    <a:pt x="38" y="111"/>
                  </a:lnTo>
                  <a:lnTo>
                    <a:pt x="72" y="111"/>
                  </a:lnTo>
                  <a:close/>
                </a:path>
              </a:pathLst>
            </a:custGeom>
            <a:solidFill>
              <a:srgbClr val="000000"/>
            </a:solidFill>
            <a:ln w="9525">
              <a:noFill/>
              <a:round/>
              <a:headEnd/>
              <a:tailEnd/>
            </a:ln>
          </p:spPr>
          <p:txBody>
            <a:bodyPr/>
            <a:lstStyle/>
            <a:p>
              <a:endParaRPr lang="en-US"/>
            </a:p>
          </p:txBody>
        </p:sp>
        <p:sp>
          <p:nvSpPr>
            <p:cNvPr id="15" name="Freeform 90"/>
            <p:cNvSpPr>
              <a:spLocks/>
            </p:cNvSpPr>
            <p:nvPr/>
          </p:nvSpPr>
          <p:spPr bwMode="auto">
            <a:xfrm>
              <a:off x="5041" y="563"/>
              <a:ext cx="14" cy="12"/>
            </a:xfrm>
            <a:custGeom>
              <a:avLst/>
              <a:gdLst>
                <a:gd name="T0" fmla="*/ 0 w 41"/>
                <a:gd name="T1" fmla="*/ 0 h 34"/>
                <a:gd name="T2" fmla="*/ 0 w 41"/>
                <a:gd name="T3" fmla="*/ 0 h 34"/>
                <a:gd name="T4" fmla="*/ 0 w 41"/>
                <a:gd name="T5" fmla="*/ 0 h 34"/>
                <a:gd name="T6" fmla="*/ 0 w 41"/>
                <a:gd name="T7" fmla="*/ 0 h 34"/>
                <a:gd name="T8" fmla="*/ 0 w 41"/>
                <a:gd name="T9" fmla="*/ 0 h 34"/>
                <a:gd name="T10" fmla="*/ 0 w 41"/>
                <a:gd name="T11" fmla="*/ 0 h 34"/>
                <a:gd name="T12" fmla="*/ 0 w 41"/>
                <a:gd name="T13" fmla="*/ 0 h 34"/>
                <a:gd name="T14" fmla="*/ 0 60000 65536"/>
                <a:gd name="T15" fmla="*/ 0 60000 65536"/>
                <a:gd name="T16" fmla="*/ 0 60000 65536"/>
                <a:gd name="T17" fmla="*/ 0 60000 65536"/>
                <a:gd name="T18" fmla="*/ 0 60000 65536"/>
                <a:gd name="T19" fmla="*/ 0 60000 65536"/>
                <a:gd name="T20" fmla="*/ 0 60000 65536"/>
                <a:gd name="T21" fmla="*/ 0 w 41"/>
                <a:gd name="T22" fmla="*/ 0 h 34"/>
                <a:gd name="T23" fmla="*/ 41 w 4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4">
                  <a:moveTo>
                    <a:pt x="0" y="10"/>
                  </a:moveTo>
                  <a:lnTo>
                    <a:pt x="2" y="34"/>
                  </a:lnTo>
                  <a:lnTo>
                    <a:pt x="41" y="24"/>
                  </a:lnTo>
                  <a:lnTo>
                    <a:pt x="41" y="0"/>
                  </a:lnTo>
                  <a:lnTo>
                    <a:pt x="5" y="10"/>
                  </a:lnTo>
                  <a:lnTo>
                    <a:pt x="0" y="10"/>
                  </a:lnTo>
                  <a:close/>
                </a:path>
              </a:pathLst>
            </a:custGeom>
            <a:solidFill>
              <a:srgbClr val="000000"/>
            </a:solidFill>
            <a:ln w="9525">
              <a:noFill/>
              <a:round/>
              <a:headEnd/>
              <a:tailEnd/>
            </a:ln>
          </p:spPr>
          <p:txBody>
            <a:bodyPr/>
            <a:lstStyle/>
            <a:p>
              <a:endParaRPr lang="en-US"/>
            </a:p>
          </p:txBody>
        </p:sp>
        <p:sp>
          <p:nvSpPr>
            <p:cNvPr id="16" name="Freeform 91"/>
            <p:cNvSpPr>
              <a:spLocks/>
            </p:cNvSpPr>
            <p:nvPr/>
          </p:nvSpPr>
          <p:spPr bwMode="auto">
            <a:xfrm>
              <a:off x="5041" y="536"/>
              <a:ext cx="18" cy="22"/>
            </a:xfrm>
            <a:custGeom>
              <a:avLst/>
              <a:gdLst>
                <a:gd name="T0" fmla="*/ 0 w 50"/>
                <a:gd name="T1" fmla="*/ 0 h 67"/>
                <a:gd name="T2" fmla="*/ 0 w 50"/>
                <a:gd name="T3" fmla="*/ 0 h 67"/>
                <a:gd name="T4" fmla="*/ 0 w 50"/>
                <a:gd name="T5" fmla="*/ 0 h 67"/>
                <a:gd name="T6" fmla="*/ 0 w 50"/>
                <a:gd name="T7" fmla="*/ 0 h 67"/>
                <a:gd name="T8" fmla="*/ 0 w 50"/>
                <a:gd name="T9" fmla="*/ 0 h 67"/>
                <a:gd name="T10" fmla="*/ 0 w 50"/>
                <a:gd name="T11" fmla="*/ 0 h 67"/>
                <a:gd name="T12" fmla="*/ 0 w 50"/>
                <a:gd name="T13" fmla="*/ 0 h 67"/>
                <a:gd name="T14" fmla="*/ 0 w 50"/>
                <a:gd name="T15" fmla="*/ 0 h 67"/>
                <a:gd name="T16" fmla="*/ 0 w 50"/>
                <a:gd name="T17" fmla="*/ 0 h 67"/>
                <a:gd name="T18" fmla="*/ 0 w 50"/>
                <a:gd name="T19" fmla="*/ 0 h 67"/>
                <a:gd name="T20" fmla="*/ 0 w 50"/>
                <a:gd name="T21" fmla="*/ 0 h 67"/>
                <a:gd name="T22" fmla="*/ 0 w 50"/>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67"/>
                <a:gd name="T38" fmla="*/ 50 w 50"/>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67">
                  <a:moveTo>
                    <a:pt x="0" y="47"/>
                  </a:moveTo>
                  <a:lnTo>
                    <a:pt x="0" y="67"/>
                  </a:lnTo>
                  <a:lnTo>
                    <a:pt x="49" y="67"/>
                  </a:lnTo>
                  <a:lnTo>
                    <a:pt x="50" y="57"/>
                  </a:lnTo>
                  <a:lnTo>
                    <a:pt x="39" y="15"/>
                  </a:lnTo>
                  <a:lnTo>
                    <a:pt x="23" y="3"/>
                  </a:lnTo>
                  <a:lnTo>
                    <a:pt x="0" y="0"/>
                  </a:lnTo>
                  <a:lnTo>
                    <a:pt x="0" y="21"/>
                  </a:lnTo>
                  <a:lnTo>
                    <a:pt x="15" y="28"/>
                  </a:lnTo>
                  <a:lnTo>
                    <a:pt x="23" y="47"/>
                  </a:lnTo>
                  <a:lnTo>
                    <a:pt x="0" y="47"/>
                  </a:lnTo>
                  <a:close/>
                </a:path>
              </a:pathLst>
            </a:custGeom>
            <a:solidFill>
              <a:srgbClr val="000000"/>
            </a:solidFill>
            <a:ln w="9525">
              <a:noFill/>
              <a:round/>
              <a:headEnd/>
              <a:tailEnd/>
            </a:ln>
          </p:spPr>
          <p:txBody>
            <a:bodyPr/>
            <a:lstStyle/>
            <a:p>
              <a:endParaRPr lang="en-US"/>
            </a:p>
          </p:txBody>
        </p:sp>
        <p:sp>
          <p:nvSpPr>
            <p:cNvPr id="17" name="Freeform 92"/>
            <p:cNvSpPr>
              <a:spLocks/>
            </p:cNvSpPr>
            <p:nvPr/>
          </p:nvSpPr>
          <p:spPr bwMode="auto">
            <a:xfrm>
              <a:off x="5023" y="535"/>
              <a:ext cx="18" cy="40"/>
            </a:xfrm>
            <a:custGeom>
              <a:avLst/>
              <a:gdLst>
                <a:gd name="T0" fmla="*/ 0 w 54"/>
                <a:gd name="T1" fmla="*/ 0 h 120"/>
                <a:gd name="T2" fmla="*/ 0 w 54"/>
                <a:gd name="T3" fmla="*/ 0 h 120"/>
                <a:gd name="T4" fmla="*/ 0 w 54"/>
                <a:gd name="T5" fmla="*/ 0 h 120"/>
                <a:gd name="T6" fmla="*/ 0 w 54"/>
                <a:gd name="T7" fmla="*/ 0 h 120"/>
                <a:gd name="T8" fmla="*/ 0 w 54"/>
                <a:gd name="T9" fmla="*/ 0 h 120"/>
                <a:gd name="T10" fmla="*/ 0 w 54"/>
                <a:gd name="T11" fmla="*/ 0 h 120"/>
                <a:gd name="T12" fmla="*/ 0 w 54"/>
                <a:gd name="T13" fmla="*/ 0 h 120"/>
                <a:gd name="T14" fmla="*/ 0 w 54"/>
                <a:gd name="T15" fmla="*/ 0 h 120"/>
                <a:gd name="T16" fmla="*/ 0 w 54"/>
                <a:gd name="T17" fmla="*/ 0 h 120"/>
                <a:gd name="T18" fmla="*/ 0 w 54"/>
                <a:gd name="T19" fmla="*/ 0 h 120"/>
                <a:gd name="T20" fmla="*/ 0 w 54"/>
                <a:gd name="T21" fmla="*/ 0 h 120"/>
                <a:gd name="T22" fmla="*/ 0 w 54"/>
                <a:gd name="T23" fmla="*/ 0 h 120"/>
                <a:gd name="T24" fmla="*/ 0 w 54"/>
                <a:gd name="T25" fmla="*/ 0 h 120"/>
                <a:gd name="T26" fmla="*/ 0 w 54"/>
                <a:gd name="T27" fmla="*/ 0 h 120"/>
                <a:gd name="T28" fmla="*/ 0 w 54"/>
                <a:gd name="T29" fmla="*/ 0 h 120"/>
                <a:gd name="T30" fmla="*/ 0 w 54"/>
                <a:gd name="T31" fmla="*/ 0 h 120"/>
                <a:gd name="T32" fmla="*/ 0 w 54"/>
                <a:gd name="T33" fmla="*/ 0 h 120"/>
                <a:gd name="T34" fmla="*/ 0 w 54"/>
                <a:gd name="T35" fmla="*/ 0 h 120"/>
                <a:gd name="T36" fmla="*/ 0 w 54"/>
                <a:gd name="T37" fmla="*/ 0 h 120"/>
                <a:gd name="T38" fmla="*/ 0 w 54"/>
                <a:gd name="T39" fmla="*/ 0 h 120"/>
                <a:gd name="T40" fmla="*/ 0 w 54"/>
                <a:gd name="T41" fmla="*/ 0 h 1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120"/>
                <a:gd name="T65" fmla="*/ 54 w 54"/>
                <a:gd name="T66" fmla="*/ 120 h 1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120">
                  <a:moveTo>
                    <a:pt x="54" y="24"/>
                  </a:moveTo>
                  <a:lnTo>
                    <a:pt x="54" y="3"/>
                  </a:lnTo>
                  <a:lnTo>
                    <a:pt x="52" y="0"/>
                  </a:lnTo>
                  <a:lnTo>
                    <a:pt x="32" y="6"/>
                  </a:lnTo>
                  <a:lnTo>
                    <a:pt x="15" y="18"/>
                  </a:lnTo>
                  <a:lnTo>
                    <a:pt x="4" y="38"/>
                  </a:lnTo>
                  <a:lnTo>
                    <a:pt x="0" y="61"/>
                  </a:lnTo>
                  <a:lnTo>
                    <a:pt x="4" y="84"/>
                  </a:lnTo>
                  <a:lnTo>
                    <a:pt x="16" y="103"/>
                  </a:lnTo>
                  <a:lnTo>
                    <a:pt x="33" y="116"/>
                  </a:lnTo>
                  <a:lnTo>
                    <a:pt x="54" y="120"/>
                  </a:lnTo>
                  <a:lnTo>
                    <a:pt x="54" y="96"/>
                  </a:lnTo>
                  <a:lnTo>
                    <a:pt x="39" y="90"/>
                  </a:lnTo>
                  <a:lnTo>
                    <a:pt x="28" y="70"/>
                  </a:lnTo>
                  <a:lnTo>
                    <a:pt x="54" y="70"/>
                  </a:lnTo>
                  <a:lnTo>
                    <a:pt x="54" y="50"/>
                  </a:lnTo>
                  <a:lnTo>
                    <a:pt x="28" y="50"/>
                  </a:lnTo>
                  <a:lnTo>
                    <a:pt x="35" y="31"/>
                  </a:lnTo>
                  <a:lnTo>
                    <a:pt x="52" y="22"/>
                  </a:lnTo>
                  <a:lnTo>
                    <a:pt x="54" y="24"/>
                  </a:lnTo>
                  <a:close/>
                </a:path>
              </a:pathLst>
            </a:custGeom>
            <a:solidFill>
              <a:srgbClr val="000000"/>
            </a:solidFill>
            <a:ln w="9525">
              <a:noFill/>
              <a:round/>
              <a:headEnd/>
              <a:tailEnd/>
            </a:ln>
          </p:spPr>
          <p:txBody>
            <a:bodyPr/>
            <a:lstStyle/>
            <a:p>
              <a:endParaRPr lang="en-US"/>
            </a:p>
          </p:txBody>
        </p:sp>
        <p:sp>
          <p:nvSpPr>
            <p:cNvPr id="18" name="Freeform 93"/>
            <p:cNvSpPr>
              <a:spLocks/>
            </p:cNvSpPr>
            <p:nvPr/>
          </p:nvSpPr>
          <p:spPr bwMode="auto">
            <a:xfrm>
              <a:off x="5065" y="536"/>
              <a:ext cx="23" cy="37"/>
            </a:xfrm>
            <a:custGeom>
              <a:avLst/>
              <a:gdLst>
                <a:gd name="T0" fmla="*/ 0 w 68"/>
                <a:gd name="T1" fmla="*/ 0 h 113"/>
                <a:gd name="T2" fmla="*/ 0 w 68"/>
                <a:gd name="T3" fmla="*/ 0 h 113"/>
                <a:gd name="T4" fmla="*/ 0 w 68"/>
                <a:gd name="T5" fmla="*/ 0 h 113"/>
                <a:gd name="T6" fmla="*/ 0 w 68"/>
                <a:gd name="T7" fmla="*/ 0 h 113"/>
                <a:gd name="T8" fmla="*/ 0 w 68"/>
                <a:gd name="T9" fmla="*/ 0 h 113"/>
                <a:gd name="T10" fmla="*/ 0 w 68"/>
                <a:gd name="T11" fmla="*/ 0 h 113"/>
                <a:gd name="T12" fmla="*/ 0 w 68"/>
                <a:gd name="T13" fmla="*/ 0 h 113"/>
                <a:gd name="T14" fmla="*/ 0 w 68"/>
                <a:gd name="T15" fmla="*/ 0 h 113"/>
                <a:gd name="T16" fmla="*/ 0 w 68"/>
                <a:gd name="T17" fmla="*/ 0 h 113"/>
                <a:gd name="T18" fmla="*/ 0 w 68"/>
                <a:gd name="T19" fmla="*/ 0 h 113"/>
                <a:gd name="T20" fmla="*/ 0 w 68"/>
                <a:gd name="T21" fmla="*/ 0 h 113"/>
                <a:gd name="T22" fmla="*/ 0 w 68"/>
                <a:gd name="T23" fmla="*/ 0 h 113"/>
                <a:gd name="T24" fmla="*/ 0 w 68"/>
                <a:gd name="T25" fmla="*/ 0 h 113"/>
                <a:gd name="T26" fmla="*/ 0 w 68"/>
                <a:gd name="T27" fmla="*/ 0 h 113"/>
                <a:gd name="T28" fmla="*/ 0 w 68"/>
                <a:gd name="T29" fmla="*/ 0 h 113"/>
                <a:gd name="T30" fmla="*/ 0 w 68"/>
                <a:gd name="T31" fmla="*/ 0 h 113"/>
                <a:gd name="T32" fmla="*/ 0 w 68"/>
                <a:gd name="T33" fmla="*/ 0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8"/>
                <a:gd name="T52" fmla="*/ 0 h 113"/>
                <a:gd name="T53" fmla="*/ 68 w 68"/>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8" h="113">
                  <a:moveTo>
                    <a:pt x="29" y="113"/>
                  </a:moveTo>
                  <a:lnTo>
                    <a:pt x="29" y="67"/>
                  </a:lnTo>
                  <a:lnTo>
                    <a:pt x="29" y="65"/>
                  </a:lnTo>
                  <a:lnTo>
                    <a:pt x="35" y="38"/>
                  </a:lnTo>
                  <a:lnTo>
                    <a:pt x="44" y="29"/>
                  </a:lnTo>
                  <a:lnTo>
                    <a:pt x="55" y="26"/>
                  </a:lnTo>
                  <a:lnTo>
                    <a:pt x="68" y="28"/>
                  </a:lnTo>
                  <a:lnTo>
                    <a:pt x="68" y="2"/>
                  </a:lnTo>
                  <a:lnTo>
                    <a:pt x="57" y="0"/>
                  </a:lnTo>
                  <a:lnTo>
                    <a:pt x="36" y="9"/>
                  </a:lnTo>
                  <a:lnTo>
                    <a:pt x="26" y="29"/>
                  </a:lnTo>
                  <a:lnTo>
                    <a:pt x="26" y="2"/>
                  </a:lnTo>
                  <a:lnTo>
                    <a:pt x="0" y="2"/>
                  </a:lnTo>
                  <a:lnTo>
                    <a:pt x="2" y="35"/>
                  </a:lnTo>
                  <a:lnTo>
                    <a:pt x="2" y="113"/>
                  </a:lnTo>
                  <a:lnTo>
                    <a:pt x="29" y="113"/>
                  </a:lnTo>
                  <a:close/>
                </a:path>
              </a:pathLst>
            </a:custGeom>
            <a:solidFill>
              <a:srgbClr val="000000"/>
            </a:solidFill>
            <a:ln w="9525">
              <a:noFill/>
              <a:round/>
              <a:headEnd/>
              <a:tailEnd/>
            </a:ln>
          </p:spPr>
          <p:txBody>
            <a:bodyPr/>
            <a:lstStyle/>
            <a:p>
              <a:endParaRPr lang="en-US"/>
            </a:p>
          </p:txBody>
        </p:sp>
        <p:sp>
          <p:nvSpPr>
            <p:cNvPr id="19" name="Freeform 94"/>
            <p:cNvSpPr>
              <a:spLocks/>
            </p:cNvSpPr>
            <p:nvPr/>
          </p:nvSpPr>
          <p:spPr bwMode="auto">
            <a:xfrm>
              <a:off x="5092" y="535"/>
              <a:ext cx="27" cy="39"/>
            </a:xfrm>
            <a:custGeom>
              <a:avLst/>
              <a:gdLst>
                <a:gd name="T0" fmla="*/ 0 w 79"/>
                <a:gd name="T1" fmla="*/ 0 h 119"/>
                <a:gd name="T2" fmla="*/ 0 w 79"/>
                <a:gd name="T3" fmla="*/ 0 h 119"/>
                <a:gd name="T4" fmla="*/ 0 w 79"/>
                <a:gd name="T5" fmla="*/ 0 h 119"/>
                <a:gd name="T6" fmla="*/ 0 w 79"/>
                <a:gd name="T7" fmla="*/ 0 h 119"/>
                <a:gd name="T8" fmla="*/ 0 w 79"/>
                <a:gd name="T9" fmla="*/ 0 h 119"/>
                <a:gd name="T10" fmla="*/ 0 w 79"/>
                <a:gd name="T11" fmla="*/ 0 h 119"/>
                <a:gd name="T12" fmla="*/ 0 w 79"/>
                <a:gd name="T13" fmla="*/ 0 h 119"/>
                <a:gd name="T14" fmla="*/ 0 w 79"/>
                <a:gd name="T15" fmla="*/ 0 h 119"/>
                <a:gd name="T16" fmla="*/ 0 w 79"/>
                <a:gd name="T17" fmla="*/ 0 h 119"/>
                <a:gd name="T18" fmla="*/ 0 w 79"/>
                <a:gd name="T19" fmla="*/ 0 h 119"/>
                <a:gd name="T20" fmla="*/ 0 w 79"/>
                <a:gd name="T21" fmla="*/ 0 h 119"/>
                <a:gd name="T22" fmla="*/ 0 w 79"/>
                <a:gd name="T23" fmla="*/ 0 h 119"/>
                <a:gd name="T24" fmla="*/ 0 w 79"/>
                <a:gd name="T25" fmla="*/ 0 h 119"/>
                <a:gd name="T26" fmla="*/ 0 w 79"/>
                <a:gd name="T27" fmla="*/ 0 h 119"/>
                <a:gd name="T28" fmla="*/ 0 w 79"/>
                <a:gd name="T29" fmla="*/ 0 h 119"/>
                <a:gd name="T30" fmla="*/ 0 w 79"/>
                <a:gd name="T31" fmla="*/ 0 h 119"/>
                <a:gd name="T32" fmla="*/ 0 w 79"/>
                <a:gd name="T33" fmla="*/ 0 h 119"/>
                <a:gd name="T34" fmla="*/ 0 w 79"/>
                <a:gd name="T35" fmla="*/ 0 h 119"/>
                <a:gd name="T36" fmla="*/ 0 w 79"/>
                <a:gd name="T37" fmla="*/ 0 h 119"/>
                <a:gd name="T38" fmla="*/ 0 w 79"/>
                <a:gd name="T39" fmla="*/ 0 h 119"/>
                <a:gd name="T40" fmla="*/ 0 w 79"/>
                <a:gd name="T41" fmla="*/ 0 h 119"/>
                <a:gd name="T42" fmla="*/ 0 w 79"/>
                <a:gd name="T43" fmla="*/ 0 h 119"/>
                <a:gd name="T44" fmla="*/ 0 w 79"/>
                <a:gd name="T45" fmla="*/ 0 h 119"/>
                <a:gd name="T46" fmla="*/ 0 w 79"/>
                <a:gd name="T47" fmla="*/ 0 h 119"/>
                <a:gd name="T48" fmla="*/ 0 w 79"/>
                <a:gd name="T49" fmla="*/ 0 h 119"/>
                <a:gd name="T50" fmla="*/ 0 w 79"/>
                <a:gd name="T51" fmla="*/ 0 h 1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9"/>
                <a:gd name="T79" fmla="*/ 0 h 119"/>
                <a:gd name="T80" fmla="*/ 79 w 79"/>
                <a:gd name="T81" fmla="*/ 119 h 1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9" h="119">
                  <a:moveTo>
                    <a:pt x="1" y="112"/>
                  </a:moveTo>
                  <a:lnTo>
                    <a:pt x="31" y="119"/>
                  </a:lnTo>
                  <a:lnTo>
                    <a:pt x="63" y="110"/>
                  </a:lnTo>
                  <a:lnTo>
                    <a:pt x="79" y="83"/>
                  </a:lnTo>
                  <a:lnTo>
                    <a:pt x="72" y="60"/>
                  </a:lnTo>
                  <a:lnTo>
                    <a:pt x="55" y="50"/>
                  </a:lnTo>
                  <a:lnTo>
                    <a:pt x="37" y="42"/>
                  </a:lnTo>
                  <a:lnTo>
                    <a:pt x="29" y="34"/>
                  </a:lnTo>
                  <a:lnTo>
                    <a:pt x="36" y="25"/>
                  </a:lnTo>
                  <a:lnTo>
                    <a:pt x="49" y="24"/>
                  </a:lnTo>
                  <a:lnTo>
                    <a:pt x="72" y="26"/>
                  </a:lnTo>
                  <a:lnTo>
                    <a:pt x="75" y="6"/>
                  </a:lnTo>
                  <a:lnTo>
                    <a:pt x="46" y="0"/>
                  </a:lnTo>
                  <a:lnTo>
                    <a:pt x="31" y="3"/>
                  </a:lnTo>
                  <a:lnTo>
                    <a:pt x="16" y="9"/>
                  </a:lnTo>
                  <a:lnTo>
                    <a:pt x="5" y="21"/>
                  </a:lnTo>
                  <a:lnTo>
                    <a:pt x="0" y="35"/>
                  </a:lnTo>
                  <a:lnTo>
                    <a:pt x="7" y="57"/>
                  </a:lnTo>
                  <a:lnTo>
                    <a:pt x="24" y="68"/>
                  </a:lnTo>
                  <a:lnTo>
                    <a:pt x="42" y="76"/>
                  </a:lnTo>
                  <a:lnTo>
                    <a:pt x="49" y="84"/>
                  </a:lnTo>
                  <a:lnTo>
                    <a:pt x="42" y="93"/>
                  </a:lnTo>
                  <a:lnTo>
                    <a:pt x="31" y="96"/>
                  </a:lnTo>
                  <a:lnTo>
                    <a:pt x="1" y="87"/>
                  </a:lnTo>
                  <a:lnTo>
                    <a:pt x="1" y="112"/>
                  </a:lnTo>
                  <a:close/>
                </a:path>
              </a:pathLst>
            </a:custGeom>
            <a:solidFill>
              <a:srgbClr val="000000"/>
            </a:solidFill>
            <a:ln w="9525">
              <a:noFill/>
              <a:round/>
              <a:headEnd/>
              <a:tailEnd/>
            </a:ln>
          </p:spPr>
          <p:txBody>
            <a:bodyPr/>
            <a:lstStyle/>
            <a:p>
              <a:endParaRPr lang="en-US"/>
            </a:p>
          </p:txBody>
        </p:sp>
        <p:sp>
          <p:nvSpPr>
            <p:cNvPr id="20" name="Freeform 95"/>
            <p:cNvSpPr>
              <a:spLocks/>
            </p:cNvSpPr>
            <p:nvPr/>
          </p:nvSpPr>
          <p:spPr bwMode="auto">
            <a:xfrm>
              <a:off x="5127" y="536"/>
              <a:ext cx="8" cy="37"/>
            </a:xfrm>
            <a:custGeom>
              <a:avLst/>
              <a:gdLst>
                <a:gd name="T0" fmla="*/ 0 w 28"/>
                <a:gd name="T1" fmla="*/ 0 h 111"/>
                <a:gd name="T2" fmla="*/ 0 w 28"/>
                <a:gd name="T3" fmla="*/ 0 h 111"/>
                <a:gd name="T4" fmla="*/ 0 w 28"/>
                <a:gd name="T5" fmla="*/ 0 h 111"/>
                <a:gd name="T6" fmla="*/ 0 w 28"/>
                <a:gd name="T7" fmla="*/ 0 h 111"/>
                <a:gd name="T8" fmla="*/ 0 w 28"/>
                <a:gd name="T9" fmla="*/ 0 h 111"/>
                <a:gd name="T10" fmla="*/ 0 w 28"/>
                <a:gd name="T11" fmla="*/ 0 h 111"/>
                <a:gd name="T12" fmla="*/ 0 60000 65536"/>
                <a:gd name="T13" fmla="*/ 0 60000 65536"/>
                <a:gd name="T14" fmla="*/ 0 60000 65536"/>
                <a:gd name="T15" fmla="*/ 0 60000 65536"/>
                <a:gd name="T16" fmla="*/ 0 60000 65536"/>
                <a:gd name="T17" fmla="*/ 0 60000 65536"/>
                <a:gd name="T18" fmla="*/ 0 w 28"/>
                <a:gd name="T19" fmla="*/ 0 h 111"/>
                <a:gd name="T20" fmla="*/ 28 w 28"/>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8" h="111">
                  <a:moveTo>
                    <a:pt x="28" y="111"/>
                  </a:moveTo>
                  <a:lnTo>
                    <a:pt x="28" y="0"/>
                  </a:lnTo>
                  <a:lnTo>
                    <a:pt x="0" y="0"/>
                  </a:lnTo>
                  <a:lnTo>
                    <a:pt x="0" y="111"/>
                  </a:lnTo>
                  <a:lnTo>
                    <a:pt x="28" y="111"/>
                  </a:lnTo>
                  <a:close/>
                </a:path>
              </a:pathLst>
            </a:custGeom>
            <a:solidFill>
              <a:srgbClr val="000000"/>
            </a:solidFill>
            <a:ln w="9525">
              <a:noFill/>
              <a:round/>
              <a:headEnd/>
              <a:tailEnd/>
            </a:ln>
          </p:spPr>
          <p:txBody>
            <a:bodyPr/>
            <a:lstStyle/>
            <a:p>
              <a:endParaRPr lang="en-US"/>
            </a:p>
          </p:txBody>
        </p:sp>
        <p:sp>
          <p:nvSpPr>
            <p:cNvPr id="21" name="Freeform 96"/>
            <p:cNvSpPr>
              <a:spLocks/>
            </p:cNvSpPr>
            <p:nvPr/>
          </p:nvSpPr>
          <p:spPr bwMode="auto">
            <a:xfrm>
              <a:off x="5127" y="520"/>
              <a:ext cx="8" cy="10"/>
            </a:xfrm>
            <a:custGeom>
              <a:avLst/>
              <a:gdLst>
                <a:gd name="T0" fmla="*/ 0 w 28"/>
                <a:gd name="T1" fmla="*/ 0 h 30"/>
                <a:gd name="T2" fmla="*/ 0 w 28"/>
                <a:gd name="T3" fmla="*/ 0 h 30"/>
                <a:gd name="T4" fmla="*/ 0 w 28"/>
                <a:gd name="T5" fmla="*/ 0 h 30"/>
                <a:gd name="T6" fmla="*/ 0 w 28"/>
                <a:gd name="T7" fmla="*/ 0 h 30"/>
                <a:gd name="T8" fmla="*/ 0 w 28"/>
                <a:gd name="T9" fmla="*/ 0 h 30"/>
                <a:gd name="T10" fmla="*/ 0 w 28"/>
                <a:gd name="T11" fmla="*/ 0 h 30"/>
                <a:gd name="T12" fmla="*/ 0 60000 65536"/>
                <a:gd name="T13" fmla="*/ 0 60000 65536"/>
                <a:gd name="T14" fmla="*/ 0 60000 65536"/>
                <a:gd name="T15" fmla="*/ 0 60000 65536"/>
                <a:gd name="T16" fmla="*/ 0 60000 65536"/>
                <a:gd name="T17" fmla="*/ 0 60000 65536"/>
                <a:gd name="T18" fmla="*/ 0 w 28"/>
                <a:gd name="T19" fmla="*/ 0 h 30"/>
                <a:gd name="T20" fmla="*/ 28 w 28"/>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8" h="30">
                  <a:moveTo>
                    <a:pt x="28" y="30"/>
                  </a:moveTo>
                  <a:lnTo>
                    <a:pt x="28" y="0"/>
                  </a:lnTo>
                  <a:lnTo>
                    <a:pt x="0" y="0"/>
                  </a:lnTo>
                  <a:lnTo>
                    <a:pt x="0" y="30"/>
                  </a:lnTo>
                  <a:lnTo>
                    <a:pt x="28" y="30"/>
                  </a:lnTo>
                  <a:close/>
                </a:path>
              </a:pathLst>
            </a:custGeom>
            <a:solidFill>
              <a:srgbClr val="000000"/>
            </a:solidFill>
            <a:ln w="9525">
              <a:noFill/>
              <a:round/>
              <a:headEnd/>
              <a:tailEnd/>
            </a:ln>
          </p:spPr>
          <p:txBody>
            <a:bodyPr/>
            <a:lstStyle/>
            <a:p>
              <a:endParaRPr lang="en-US"/>
            </a:p>
          </p:txBody>
        </p:sp>
        <p:sp>
          <p:nvSpPr>
            <p:cNvPr id="22" name="Freeform 97"/>
            <p:cNvSpPr>
              <a:spLocks/>
            </p:cNvSpPr>
            <p:nvPr/>
          </p:nvSpPr>
          <p:spPr bwMode="auto">
            <a:xfrm>
              <a:off x="5141" y="525"/>
              <a:ext cx="26" cy="49"/>
            </a:xfrm>
            <a:custGeom>
              <a:avLst/>
              <a:gdLst>
                <a:gd name="T0" fmla="*/ 0 w 76"/>
                <a:gd name="T1" fmla="*/ 0 h 147"/>
                <a:gd name="T2" fmla="*/ 0 w 76"/>
                <a:gd name="T3" fmla="*/ 0 h 147"/>
                <a:gd name="T4" fmla="*/ 0 w 76"/>
                <a:gd name="T5" fmla="*/ 0 h 147"/>
                <a:gd name="T6" fmla="*/ 0 w 76"/>
                <a:gd name="T7" fmla="*/ 0 h 147"/>
                <a:gd name="T8" fmla="*/ 0 w 76"/>
                <a:gd name="T9" fmla="*/ 0 h 147"/>
                <a:gd name="T10" fmla="*/ 0 w 76"/>
                <a:gd name="T11" fmla="*/ 0 h 147"/>
                <a:gd name="T12" fmla="*/ 0 w 76"/>
                <a:gd name="T13" fmla="*/ 0 h 147"/>
                <a:gd name="T14" fmla="*/ 0 w 76"/>
                <a:gd name="T15" fmla="*/ 0 h 147"/>
                <a:gd name="T16" fmla="*/ 0 w 76"/>
                <a:gd name="T17" fmla="*/ 0 h 147"/>
                <a:gd name="T18" fmla="*/ 0 w 76"/>
                <a:gd name="T19" fmla="*/ 0 h 147"/>
                <a:gd name="T20" fmla="*/ 0 w 76"/>
                <a:gd name="T21" fmla="*/ 0 h 147"/>
                <a:gd name="T22" fmla="*/ 0 w 76"/>
                <a:gd name="T23" fmla="*/ 0 h 147"/>
                <a:gd name="T24" fmla="*/ 0 w 76"/>
                <a:gd name="T25" fmla="*/ 0 h 147"/>
                <a:gd name="T26" fmla="*/ 0 w 76"/>
                <a:gd name="T27" fmla="*/ 0 h 147"/>
                <a:gd name="T28" fmla="*/ 0 w 76"/>
                <a:gd name="T29" fmla="*/ 0 h 147"/>
                <a:gd name="T30" fmla="*/ 0 w 76"/>
                <a:gd name="T31" fmla="*/ 0 h 147"/>
                <a:gd name="T32" fmla="*/ 0 w 76"/>
                <a:gd name="T33" fmla="*/ 0 h 147"/>
                <a:gd name="T34" fmla="*/ 0 w 76"/>
                <a:gd name="T35" fmla="*/ 0 h 147"/>
                <a:gd name="T36" fmla="*/ 0 w 76"/>
                <a:gd name="T37" fmla="*/ 0 h 147"/>
                <a:gd name="T38" fmla="*/ 0 w 76"/>
                <a:gd name="T39" fmla="*/ 0 h 1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6"/>
                <a:gd name="T61" fmla="*/ 0 h 147"/>
                <a:gd name="T62" fmla="*/ 76 w 76"/>
                <a:gd name="T63" fmla="*/ 147 h 1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6" h="147">
                  <a:moveTo>
                    <a:pt x="73" y="119"/>
                  </a:moveTo>
                  <a:lnTo>
                    <a:pt x="65" y="121"/>
                  </a:lnTo>
                  <a:lnTo>
                    <a:pt x="50" y="112"/>
                  </a:lnTo>
                  <a:lnTo>
                    <a:pt x="47" y="96"/>
                  </a:lnTo>
                  <a:lnTo>
                    <a:pt x="47" y="53"/>
                  </a:lnTo>
                  <a:lnTo>
                    <a:pt x="73" y="53"/>
                  </a:lnTo>
                  <a:lnTo>
                    <a:pt x="73" y="33"/>
                  </a:lnTo>
                  <a:lnTo>
                    <a:pt x="47" y="33"/>
                  </a:lnTo>
                  <a:lnTo>
                    <a:pt x="47" y="0"/>
                  </a:lnTo>
                  <a:lnTo>
                    <a:pt x="20" y="11"/>
                  </a:lnTo>
                  <a:lnTo>
                    <a:pt x="20" y="33"/>
                  </a:lnTo>
                  <a:lnTo>
                    <a:pt x="0" y="33"/>
                  </a:lnTo>
                  <a:lnTo>
                    <a:pt x="0" y="53"/>
                  </a:lnTo>
                  <a:lnTo>
                    <a:pt x="20" y="53"/>
                  </a:lnTo>
                  <a:lnTo>
                    <a:pt x="20" y="102"/>
                  </a:lnTo>
                  <a:lnTo>
                    <a:pt x="28" y="135"/>
                  </a:lnTo>
                  <a:lnTo>
                    <a:pt x="56" y="147"/>
                  </a:lnTo>
                  <a:lnTo>
                    <a:pt x="76" y="141"/>
                  </a:lnTo>
                  <a:lnTo>
                    <a:pt x="73" y="119"/>
                  </a:lnTo>
                  <a:close/>
                </a:path>
              </a:pathLst>
            </a:custGeom>
            <a:solidFill>
              <a:srgbClr val="000000"/>
            </a:solidFill>
            <a:ln w="9525">
              <a:noFill/>
              <a:round/>
              <a:headEnd/>
              <a:tailEnd/>
            </a:ln>
          </p:spPr>
          <p:txBody>
            <a:bodyPr/>
            <a:lstStyle/>
            <a:p>
              <a:endParaRPr lang="en-US"/>
            </a:p>
          </p:txBody>
        </p:sp>
        <p:sp>
          <p:nvSpPr>
            <p:cNvPr id="23" name="Freeform 98"/>
            <p:cNvSpPr>
              <a:spLocks/>
            </p:cNvSpPr>
            <p:nvPr/>
          </p:nvSpPr>
          <p:spPr bwMode="auto">
            <a:xfrm>
              <a:off x="5169" y="536"/>
              <a:ext cx="38" cy="53"/>
            </a:xfrm>
            <a:custGeom>
              <a:avLst/>
              <a:gdLst>
                <a:gd name="T0" fmla="*/ 0 w 115"/>
                <a:gd name="T1" fmla="*/ 0 h 159"/>
                <a:gd name="T2" fmla="*/ 0 w 115"/>
                <a:gd name="T3" fmla="*/ 0 h 159"/>
                <a:gd name="T4" fmla="*/ 0 w 115"/>
                <a:gd name="T5" fmla="*/ 0 h 159"/>
                <a:gd name="T6" fmla="*/ 0 w 115"/>
                <a:gd name="T7" fmla="*/ 0 h 159"/>
                <a:gd name="T8" fmla="*/ 0 w 115"/>
                <a:gd name="T9" fmla="*/ 0 h 159"/>
                <a:gd name="T10" fmla="*/ 0 w 115"/>
                <a:gd name="T11" fmla="*/ 0 h 159"/>
                <a:gd name="T12" fmla="*/ 0 w 115"/>
                <a:gd name="T13" fmla="*/ 0 h 159"/>
                <a:gd name="T14" fmla="*/ 0 w 115"/>
                <a:gd name="T15" fmla="*/ 0 h 159"/>
                <a:gd name="T16" fmla="*/ 0 w 115"/>
                <a:gd name="T17" fmla="*/ 0 h 159"/>
                <a:gd name="T18" fmla="*/ 0 w 115"/>
                <a:gd name="T19" fmla="*/ 0 h 159"/>
                <a:gd name="T20" fmla="*/ 0 w 115"/>
                <a:gd name="T21" fmla="*/ 0 h 159"/>
                <a:gd name="T22" fmla="*/ 0 w 115"/>
                <a:gd name="T23" fmla="*/ 0 h 159"/>
                <a:gd name="T24" fmla="*/ 0 w 115"/>
                <a:gd name="T25" fmla="*/ 0 h 159"/>
                <a:gd name="T26" fmla="*/ 0 w 115"/>
                <a:gd name="T27" fmla="*/ 0 h 159"/>
                <a:gd name="T28" fmla="*/ 0 w 115"/>
                <a:gd name="T29" fmla="*/ 0 h 159"/>
                <a:gd name="T30" fmla="*/ 0 w 115"/>
                <a:gd name="T31" fmla="*/ 0 h 159"/>
                <a:gd name="T32" fmla="*/ 0 w 115"/>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5"/>
                <a:gd name="T52" fmla="*/ 0 h 159"/>
                <a:gd name="T53" fmla="*/ 115 w 115"/>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5" h="159">
                  <a:moveTo>
                    <a:pt x="6" y="156"/>
                  </a:moveTo>
                  <a:lnTo>
                    <a:pt x="27" y="159"/>
                  </a:lnTo>
                  <a:lnTo>
                    <a:pt x="55" y="149"/>
                  </a:lnTo>
                  <a:lnTo>
                    <a:pt x="71" y="120"/>
                  </a:lnTo>
                  <a:lnTo>
                    <a:pt x="115" y="0"/>
                  </a:lnTo>
                  <a:lnTo>
                    <a:pt x="86" y="0"/>
                  </a:lnTo>
                  <a:lnTo>
                    <a:pt x="63" y="65"/>
                  </a:lnTo>
                  <a:lnTo>
                    <a:pt x="58" y="81"/>
                  </a:lnTo>
                  <a:lnTo>
                    <a:pt x="53" y="69"/>
                  </a:lnTo>
                  <a:lnTo>
                    <a:pt x="32" y="0"/>
                  </a:lnTo>
                  <a:lnTo>
                    <a:pt x="0" y="0"/>
                  </a:lnTo>
                  <a:lnTo>
                    <a:pt x="43" y="117"/>
                  </a:lnTo>
                  <a:lnTo>
                    <a:pt x="36" y="131"/>
                  </a:lnTo>
                  <a:lnTo>
                    <a:pt x="21" y="138"/>
                  </a:lnTo>
                  <a:lnTo>
                    <a:pt x="10" y="137"/>
                  </a:lnTo>
                  <a:lnTo>
                    <a:pt x="6" y="156"/>
                  </a:lnTo>
                  <a:close/>
                </a:path>
              </a:pathLst>
            </a:custGeom>
            <a:solidFill>
              <a:srgbClr val="000000"/>
            </a:solidFill>
            <a:ln w="9525">
              <a:noFill/>
              <a:round/>
              <a:headEnd/>
              <a:tailEnd/>
            </a:ln>
          </p:spPr>
          <p:txBody>
            <a:bodyPr/>
            <a:lstStyle/>
            <a:p>
              <a:endParaRPr lang="en-US"/>
            </a:p>
          </p:txBody>
        </p:sp>
        <p:sp>
          <p:nvSpPr>
            <p:cNvPr id="24" name="Freeform 99"/>
            <p:cNvSpPr>
              <a:spLocks/>
            </p:cNvSpPr>
            <p:nvPr/>
          </p:nvSpPr>
          <p:spPr bwMode="auto">
            <a:xfrm>
              <a:off x="4735" y="624"/>
              <a:ext cx="18"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4" y="82"/>
                  </a:lnTo>
                  <a:lnTo>
                    <a:pt x="58" y="59"/>
                  </a:lnTo>
                  <a:lnTo>
                    <a:pt x="54" y="35"/>
                  </a:lnTo>
                  <a:lnTo>
                    <a:pt x="42" y="16"/>
                  </a:lnTo>
                  <a:lnTo>
                    <a:pt x="23" y="4"/>
                  </a:lnTo>
                  <a:lnTo>
                    <a:pt x="0" y="0"/>
                  </a:lnTo>
                  <a:lnTo>
                    <a:pt x="0" y="22"/>
                  </a:lnTo>
                  <a:lnTo>
                    <a:pt x="12" y="23"/>
                  </a:lnTo>
                  <a:lnTo>
                    <a:pt x="20" y="32"/>
                  </a:lnTo>
                  <a:lnTo>
                    <a:pt x="28" y="59"/>
                  </a:lnTo>
                  <a:lnTo>
                    <a:pt x="20" y="82"/>
                  </a:lnTo>
                  <a:lnTo>
                    <a:pt x="0" y="92"/>
                  </a:lnTo>
                  <a:close/>
                </a:path>
              </a:pathLst>
            </a:custGeom>
            <a:solidFill>
              <a:srgbClr val="000000"/>
            </a:solidFill>
            <a:ln w="9525">
              <a:noFill/>
              <a:round/>
              <a:headEnd/>
              <a:tailEnd/>
            </a:ln>
          </p:spPr>
          <p:txBody>
            <a:bodyPr/>
            <a:lstStyle/>
            <a:p>
              <a:endParaRPr lang="en-US"/>
            </a:p>
          </p:txBody>
        </p:sp>
        <p:sp>
          <p:nvSpPr>
            <p:cNvPr id="25" name="Freeform 100"/>
            <p:cNvSpPr>
              <a:spLocks/>
            </p:cNvSpPr>
            <p:nvPr/>
          </p:nvSpPr>
          <p:spPr bwMode="auto">
            <a:xfrm>
              <a:off x="4715" y="624"/>
              <a:ext cx="20" cy="40"/>
            </a:xfrm>
            <a:custGeom>
              <a:avLst/>
              <a:gdLst>
                <a:gd name="T0" fmla="*/ 0 w 58"/>
                <a:gd name="T1" fmla="*/ 0 h 119"/>
                <a:gd name="T2" fmla="*/ 0 w 58"/>
                <a:gd name="T3" fmla="*/ 0 h 119"/>
                <a:gd name="T4" fmla="*/ 0 w 58"/>
                <a:gd name="T5" fmla="*/ 0 h 119"/>
                <a:gd name="T6" fmla="*/ 0 w 58"/>
                <a:gd name="T7" fmla="*/ 0 h 119"/>
                <a:gd name="T8" fmla="*/ 0 w 58"/>
                <a:gd name="T9" fmla="*/ 0 h 119"/>
                <a:gd name="T10" fmla="*/ 0 w 58"/>
                <a:gd name="T11" fmla="*/ 0 h 119"/>
                <a:gd name="T12" fmla="*/ 0 w 58"/>
                <a:gd name="T13" fmla="*/ 0 h 119"/>
                <a:gd name="T14" fmla="*/ 0 w 58"/>
                <a:gd name="T15" fmla="*/ 0 h 119"/>
                <a:gd name="T16" fmla="*/ 0 w 58"/>
                <a:gd name="T17" fmla="*/ 0 h 119"/>
                <a:gd name="T18" fmla="*/ 0 w 58"/>
                <a:gd name="T19" fmla="*/ 0 h 119"/>
                <a:gd name="T20" fmla="*/ 0 w 58"/>
                <a:gd name="T21" fmla="*/ 0 h 119"/>
                <a:gd name="T22" fmla="*/ 0 w 58"/>
                <a:gd name="T23" fmla="*/ 0 h 119"/>
                <a:gd name="T24" fmla="*/ 0 w 58"/>
                <a:gd name="T25" fmla="*/ 0 h 119"/>
                <a:gd name="T26" fmla="*/ 0 w 58"/>
                <a:gd name="T27" fmla="*/ 0 h 119"/>
                <a:gd name="T28" fmla="*/ 0 w 58"/>
                <a:gd name="T29" fmla="*/ 0 h 119"/>
                <a:gd name="T30" fmla="*/ 0 w 58"/>
                <a:gd name="T31" fmla="*/ 0 h 119"/>
                <a:gd name="T32" fmla="*/ 0 w 58"/>
                <a:gd name="T33" fmla="*/ 0 h 119"/>
                <a:gd name="T34" fmla="*/ 0 w 58"/>
                <a:gd name="T35" fmla="*/ 0 h 119"/>
                <a:gd name="T36" fmla="*/ 0 w 58"/>
                <a:gd name="T37" fmla="*/ 0 h 119"/>
                <a:gd name="T38" fmla="*/ 0 w 58"/>
                <a:gd name="T39" fmla="*/ 0 h 119"/>
                <a:gd name="T40" fmla="*/ 0 w 58"/>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119"/>
                <a:gd name="T65" fmla="*/ 58 w 58"/>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119">
                  <a:moveTo>
                    <a:pt x="58" y="23"/>
                  </a:moveTo>
                  <a:lnTo>
                    <a:pt x="58" y="1"/>
                  </a:lnTo>
                  <a:lnTo>
                    <a:pt x="57" y="0"/>
                  </a:lnTo>
                  <a:lnTo>
                    <a:pt x="34" y="4"/>
                  </a:lnTo>
                  <a:lnTo>
                    <a:pt x="16" y="16"/>
                  </a:lnTo>
                  <a:lnTo>
                    <a:pt x="5" y="34"/>
                  </a:lnTo>
                  <a:lnTo>
                    <a:pt x="0" y="59"/>
                  </a:lnTo>
                  <a:lnTo>
                    <a:pt x="5" y="83"/>
                  </a:lnTo>
                  <a:lnTo>
                    <a:pt x="16" y="102"/>
                  </a:lnTo>
                  <a:lnTo>
                    <a:pt x="34" y="114"/>
                  </a:lnTo>
                  <a:lnTo>
                    <a:pt x="57" y="119"/>
                  </a:lnTo>
                  <a:lnTo>
                    <a:pt x="58" y="119"/>
                  </a:lnTo>
                  <a:lnTo>
                    <a:pt x="58" y="93"/>
                  </a:lnTo>
                  <a:lnTo>
                    <a:pt x="57" y="95"/>
                  </a:lnTo>
                  <a:lnTo>
                    <a:pt x="35" y="83"/>
                  </a:lnTo>
                  <a:lnTo>
                    <a:pt x="31" y="59"/>
                  </a:lnTo>
                  <a:lnTo>
                    <a:pt x="35" y="33"/>
                  </a:lnTo>
                  <a:lnTo>
                    <a:pt x="44" y="24"/>
                  </a:lnTo>
                  <a:lnTo>
                    <a:pt x="57" y="21"/>
                  </a:lnTo>
                  <a:lnTo>
                    <a:pt x="58" y="23"/>
                  </a:lnTo>
                  <a:close/>
                </a:path>
              </a:pathLst>
            </a:custGeom>
            <a:solidFill>
              <a:srgbClr val="000000"/>
            </a:solidFill>
            <a:ln w="9525">
              <a:noFill/>
              <a:round/>
              <a:headEnd/>
              <a:tailEnd/>
            </a:ln>
          </p:spPr>
          <p:txBody>
            <a:bodyPr/>
            <a:lstStyle/>
            <a:p>
              <a:endParaRPr lang="en-US"/>
            </a:p>
          </p:txBody>
        </p:sp>
        <p:sp>
          <p:nvSpPr>
            <p:cNvPr id="26" name="Freeform 101"/>
            <p:cNvSpPr>
              <a:spLocks/>
            </p:cNvSpPr>
            <p:nvPr/>
          </p:nvSpPr>
          <p:spPr bwMode="auto">
            <a:xfrm>
              <a:off x="4752" y="608"/>
              <a:ext cx="27" cy="54"/>
            </a:xfrm>
            <a:custGeom>
              <a:avLst/>
              <a:gdLst>
                <a:gd name="T0" fmla="*/ 0 w 81"/>
                <a:gd name="T1" fmla="*/ 0 h 162"/>
                <a:gd name="T2" fmla="*/ 0 w 81"/>
                <a:gd name="T3" fmla="*/ 0 h 162"/>
                <a:gd name="T4" fmla="*/ 0 w 81"/>
                <a:gd name="T5" fmla="*/ 0 h 162"/>
                <a:gd name="T6" fmla="*/ 0 w 81"/>
                <a:gd name="T7" fmla="*/ 0 h 162"/>
                <a:gd name="T8" fmla="*/ 0 w 81"/>
                <a:gd name="T9" fmla="*/ 0 h 162"/>
                <a:gd name="T10" fmla="*/ 0 w 81"/>
                <a:gd name="T11" fmla="*/ 0 h 162"/>
                <a:gd name="T12" fmla="*/ 0 w 81"/>
                <a:gd name="T13" fmla="*/ 0 h 162"/>
                <a:gd name="T14" fmla="*/ 0 w 81"/>
                <a:gd name="T15" fmla="*/ 0 h 162"/>
                <a:gd name="T16" fmla="*/ 0 w 81"/>
                <a:gd name="T17" fmla="*/ 0 h 162"/>
                <a:gd name="T18" fmla="*/ 0 w 81"/>
                <a:gd name="T19" fmla="*/ 0 h 162"/>
                <a:gd name="T20" fmla="*/ 0 w 81"/>
                <a:gd name="T21" fmla="*/ 0 h 162"/>
                <a:gd name="T22" fmla="*/ 0 w 81"/>
                <a:gd name="T23" fmla="*/ 0 h 162"/>
                <a:gd name="T24" fmla="*/ 0 w 81"/>
                <a:gd name="T25" fmla="*/ 0 h 162"/>
                <a:gd name="T26" fmla="*/ 0 w 81"/>
                <a:gd name="T27" fmla="*/ 0 h 162"/>
                <a:gd name="T28" fmla="*/ 0 w 81"/>
                <a:gd name="T29" fmla="*/ 0 h 162"/>
                <a:gd name="T30" fmla="*/ 0 w 81"/>
                <a:gd name="T31" fmla="*/ 0 h 162"/>
                <a:gd name="T32" fmla="*/ 0 w 81"/>
                <a:gd name="T33" fmla="*/ 0 h 162"/>
                <a:gd name="T34" fmla="*/ 0 w 81"/>
                <a:gd name="T35" fmla="*/ 0 h 162"/>
                <a:gd name="T36" fmla="*/ 0 w 81"/>
                <a:gd name="T37" fmla="*/ 0 h 162"/>
                <a:gd name="T38" fmla="*/ 0 w 81"/>
                <a:gd name="T39" fmla="*/ 0 h 162"/>
                <a:gd name="T40" fmla="*/ 0 w 81"/>
                <a:gd name="T41" fmla="*/ 0 h 1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162"/>
                <a:gd name="T65" fmla="*/ 81 w 81"/>
                <a:gd name="T66" fmla="*/ 162 h 1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162">
                  <a:moveTo>
                    <a:pt x="52" y="162"/>
                  </a:moveTo>
                  <a:lnTo>
                    <a:pt x="52" y="72"/>
                  </a:lnTo>
                  <a:lnTo>
                    <a:pt x="78" y="72"/>
                  </a:lnTo>
                  <a:lnTo>
                    <a:pt x="78" y="52"/>
                  </a:lnTo>
                  <a:lnTo>
                    <a:pt x="52" y="52"/>
                  </a:lnTo>
                  <a:lnTo>
                    <a:pt x="55" y="35"/>
                  </a:lnTo>
                  <a:lnTo>
                    <a:pt x="59" y="27"/>
                  </a:lnTo>
                  <a:lnTo>
                    <a:pt x="69" y="26"/>
                  </a:lnTo>
                  <a:lnTo>
                    <a:pt x="78" y="27"/>
                  </a:lnTo>
                  <a:lnTo>
                    <a:pt x="81" y="1"/>
                  </a:lnTo>
                  <a:lnTo>
                    <a:pt x="65" y="0"/>
                  </a:lnTo>
                  <a:lnTo>
                    <a:pt x="46" y="3"/>
                  </a:lnTo>
                  <a:lnTo>
                    <a:pt x="32" y="14"/>
                  </a:lnTo>
                  <a:lnTo>
                    <a:pt x="26" y="32"/>
                  </a:lnTo>
                  <a:lnTo>
                    <a:pt x="26" y="52"/>
                  </a:lnTo>
                  <a:lnTo>
                    <a:pt x="0" y="52"/>
                  </a:lnTo>
                  <a:lnTo>
                    <a:pt x="0" y="72"/>
                  </a:lnTo>
                  <a:lnTo>
                    <a:pt x="26" y="72"/>
                  </a:lnTo>
                  <a:lnTo>
                    <a:pt x="26" y="162"/>
                  </a:lnTo>
                  <a:lnTo>
                    <a:pt x="52" y="162"/>
                  </a:lnTo>
                  <a:close/>
                </a:path>
              </a:pathLst>
            </a:custGeom>
            <a:solidFill>
              <a:srgbClr val="000000"/>
            </a:solidFill>
            <a:ln w="9525">
              <a:noFill/>
              <a:round/>
              <a:headEnd/>
              <a:tailEnd/>
            </a:ln>
          </p:spPr>
          <p:txBody>
            <a:bodyPr/>
            <a:lstStyle/>
            <a:p>
              <a:endParaRPr lang="en-US"/>
            </a:p>
          </p:txBody>
        </p:sp>
        <p:sp>
          <p:nvSpPr>
            <p:cNvPr id="27" name="Freeform 102"/>
            <p:cNvSpPr>
              <a:spLocks/>
            </p:cNvSpPr>
            <p:nvPr/>
          </p:nvSpPr>
          <p:spPr bwMode="auto">
            <a:xfrm>
              <a:off x="4819" y="612"/>
              <a:ext cx="40" cy="50"/>
            </a:xfrm>
            <a:custGeom>
              <a:avLst/>
              <a:gdLst>
                <a:gd name="T0" fmla="*/ 0 w 120"/>
                <a:gd name="T1" fmla="*/ 0 h 150"/>
                <a:gd name="T2" fmla="*/ 0 w 120"/>
                <a:gd name="T3" fmla="*/ 0 h 150"/>
                <a:gd name="T4" fmla="*/ 0 w 120"/>
                <a:gd name="T5" fmla="*/ 0 h 150"/>
                <a:gd name="T6" fmla="*/ 0 w 120"/>
                <a:gd name="T7" fmla="*/ 0 h 150"/>
                <a:gd name="T8" fmla="*/ 0 w 120"/>
                <a:gd name="T9" fmla="*/ 0 h 150"/>
                <a:gd name="T10" fmla="*/ 0 w 120"/>
                <a:gd name="T11" fmla="*/ 0 h 150"/>
                <a:gd name="T12" fmla="*/ 0 w 120"/>
                <a:gd name="T13" fmla="*/ 0 h 150"/>
                <a:gd name="T14" fmla="*/ 0 w 120"/>
                <a:gd name="T15" fmla="*/ 0 h 150"/>
                <a:gd name="T16" fmla="*/ 0 w 120"/>
                <a:gd name="T17" fmla="*/ 0 h 150"/>
                <a:gd name="T18" fmla="*/ 0 w 120"/>
                <a:gd name="T19" fmla="*/ 0 h 150"/>
                <a:gd name="T20" fmla="*/ 0 w 120"/>
                <a:gd name="T21" fmla="*/ 0 h 150"/>
                <a:gd name="T22" fmla="*/ 0 w 120"/>
                <a:gd name="T23" fmla="*/ 0 h 150"/>
                <a:gd name="T24" fmla="*/ 0 w 120"/>
                <a:gd name="T25" fmla="*/ 0 h 150"/>
                <a:gd name="T26" fmla="*/ 0 w 120"/>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
                <a:gd name="T43" fmla="*/ 0 h 150"/>
                <a:gd name="T44" fmla="*/ 120 w 120"/>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 h="150">
                  <a:moveTo>
                    <a:pt x="120" y="150"/>
                  </a:moveTo>
                  <a:lnTo>
                    <a:pt x="120" y="0"/>
                  </a:lnTo>
                  <a:lnTo>
                    <a:pt x="92" y="0"/>
                  </a:lnTo>
                  <a:lnTo>
                    <a:pt x="92" y="62"/>
                  </a:lnTo>
                  <a:lnTo>
                    <a:pt x="30" y="62"/>
                  </a:lnTo>
                  <a:lnTo>
                    <a:pt x="30" y="0"/>
                  </a:lnTo>
                  <a:lnTo>
                    <a:pt x="0" y="0"/>
                  </a:lnTo>
                  <a:lnTo>
                    <a:pt x="0" y="150"/>
                  </a:lnTo>
                  <a:lnTo>
                    <a:pt x="30" y="150"/>
                  </a:lnTo>
                  <a:lnTo>
                    <a:pt x="30" y="86"/>
                  </a:lnTo>
                  <a:lnTo>
                    <a:pt x="92" y="86"/>
                  </a:lnTo>
                  <a:lnTo>
                    <a:pt x="92" y="150"/>
                  </a:lnTo>
                  <a:lnTo>
                    <a:pt x="120" y="150"/>
                  </a:lnTo>
                  <a:close/>
                </a:path>
              </a:pathLst>
            </a:custGeom>
            <a:solidFill>
              <a:srgbClr val="000000"/>
            </a:solidFill>
            <a:ln w="9525">
              <a:noFill/>
              <a:round/>
              <a:headEnd/>
              <a:tailEnd/>
            </a:ln>
          </p:spPr>
          <p:txBody>
            <a:bodyPr/>
            <a:lstStyle/>
            <a:p>
              <a:endParaRPr lang="en-US"/>
            </a:p>
          </p:txBody>
        </p:sp>
        <p:sp>
          <p:nvSpPr>
            <p:cNvPr id="28" name="Freeform 103"/>
            <p:cNvSpPr>
              <a:spLocks/>
            </p:cNvSpPr>
            <p:nvPr/>
          </p:nvSpPr>
          <p:spPr bwMode="auto">
            <a:xfrm>
              <a:off x="4887" y="624"/>
              <a:ext cx="20" cy="40"/>
            </a:xfrm>
            <a:custGeom>
              <a:avLst/>
              <a:gdLst>
                <a:gd name="T0" fmla="*/ 0 w 56"/>
                <a:gd name="T1" fmla="*/ 0 h 118"/>
                <a:gd name="T2" fmla="*/ 0 w 56"/>
                <a:gd name="T3" fmla="*/ 0 h 118"/>
                <a:gd name="T4" fmla="*/ 0 w 56"/>
                <a:gd name="T5" fmla="*/ 0 h 118"/>
                <a:gd name="T6" fmla="*/ 0 w 56"/>
                <a:gd name="T7" fmla="*/ 0 h 118"/>
                <a:gd name="T8" fmla="*/ 0 w 56"/>
                <a:gd name="T9" fmla="*/ 0 h 118"/>
                <a:gd name="T10" fmla="*/ 0 w 56"/>
                <a:gd name="T11" fmla="*/ 0 h 118"/>
                <a:gd name="T12" fmla="*/ 0 w 56"/>
                <a:gd name="T13" fmla="*/ 0 h 118"/>
                <a:gd name="T14" fmla="*/ 0 w 56"/>
                <a:gd name="T15" fmla="*/ 0 h 118"/>
                <a:gd name="T16" fmla="*/ 0 w 56"/>
                <a:gd name="T17" fmla="*/ 0 h 118"/>
                <a:gd name="T18" fmla="*/ 0 w 56"/>
                <a:gd name="T19" fmla="*/ 0 h 118"/>
                <a:gd name="T20" fmla="*/ 0 w 56"/>
                <a:gd name="T21" fmla="*/ 0 h 118"/>
                <a:gd name="T22" fmla="*/ 0 w 56"/>
                <a:gd name="T23" fmla="*/ 0 h 118"/>
                <a:gd name="T24" fmla="*/ 0 w 56"/>
                <a:gd name="T25" fmla="*/ 0 h 118"/>
                <a:gd name="T26" fmla="*/ 0 w 56"/>
                <a:gd name="T27" fmla="*/ 0 h 118"/>
                <a:gd name="T28" fmla="*/ 0 w 56"/>
                <a:gd name="T29" fmla="*/ 0 h 118"/>
                <a:gd name="T30" fmla="*/ 0 w 56"/>
                <a:gd name="T31" fmla="*/ 0 h 118"/>
                <a:gd name="T32" fmla="*/ 0 w 56"/>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118"/>
                <a:gd name="T53" fmla="*/ 56 w 56"/>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118">
                  <a:moveTo>
                    <a:pt x="0" y="92"/>
                  </a:moveTo>
                  <a:lnTo>
                    <a:pt x="0" y="118"/>
                  </a:lnTo>
                  <a:lnTo>
                    <a:pt x="22" y="113"/>
                  </a:lnTo>
                  <a:lnTo>
                    <a:pt x="40" y="101"/>
                  </a:lnTo>
                  <a:lnTo>
                    <a:pt x="52" y="82"/>
                  </a:lnTo>
                  <a:lnTo>
                    <a:pt x="56" y="59"/>
                  </a:lnTo>
                  <a:lnTo>
                    <a:pt x="52" y="35"/>
                  </a:lnTo>
                  <a:lnTo>
                    <a:pt x="40" y="16"/>
                  </a:lnTo>
                  <a:lnTo>
                    <a:pt x="22" y="4"/>
                  </a:lnTo>
                  <a:lnTo>
                    <a:pt x="0" y="0"/>
                  </a:lnTo>
                  <a:lnTo>
                    <a:pt x="0" y="22"/>
                  </a:lnTo>
                  <a:lnTo>
                    <a:pt x="10" y="23"/>
                  </a:lnTo>
                  <a:lnTo>
                    <a:pt x="19" y="32"/>
                  </a:lnTo>
                  <a:lnTo>
                    <a:pt x="26" y="59"/>
                  </a:lnTo>
                  <a:lnTo>
                    <a:pt x="19" y="82"/>
                  </a:lnTo>
                  <a:lnTo>
                    <a:pt x="0" y="92"/>
                  </a:lnTo>
                  <a:close/>
                </a:path>
              </a:pathLst>
            </a:custGeom>
            <a:solidFill>
              <a:srgbClr val="000000"/>
            </a:solidFill>
            <a:ln w="9525">
              <a:noFill/>
              <a:round/>
              <a:headEnd/>
              <a:tailEnd/>
            </a:ln>
          </p:spPr>
          <p:txBody>
            <a:bodyPr/>
            <a:lstStyle/>
            <a:p>
              <a:endParaRPr lang="en-US"/>
            </a:p>
          </p:txBody>
        </p:sp>
        <p:sp>
          <p:nvSpPr>
            <p:cNvPr id="29" name="Freeform 104"/>
            <p:cNvSpPr>
              <a:spLocks/>
            </p:cNvSpPr>
            <p:nvPr/>
          </p:nvSpPr>
          <p:spPr bwMode="auto">
            <a:xfrm>
              <a:off x="4868" y="624"/>
              <a:ext cx="19" cy="40"/>
            </a:xfrm>
            <a:custGeom>
              <a:avLst/>
              <a:gdLst>
                <a:gd name="T0" fmla="*/ 0 w 59"/>
                <a:gd name="T1" fmla="*/ 0 h 119"/>
                <a:gd name="T2" fmla="*/ 0 w 59"/>
                <a:gd name="T3" fmla="*/ 0 h 119"/>
                <a:gd name="T4" fmla="*/ 0 w 59"/>
                <a:gd name="T5" fmla="*/ 0 h 119"/>
                <a:gd name="T6" fmla="*/ 0 w 59"/>
                <a:gd name="T7" fmla="*/ 0 h 119"/>
                <a:gd name="T8" fmla="*/ 0 w 59"/>
                <a:gd name="T9" fmla="*/ 0 h 119"/>
                <a:gd name="T10" fmla="*/ 0 w 59"/>
                <a:gd name="T11" fmla="*/ 0 h 119"/>
                <a:gd name="T12" fmla="*/ 0 w 59"/>
                <a:gd name="T13" fmla="*/ 0 h 119"/>
                <a:gd name="T14" fmla="*/ 0 w 59"/>
                <a:gd name="T15" fmla="*/ 0 h 119"/>
                <a:gd name="T16" fmla="*/ 0 w 59"/>
                <a:gd name="T17" fmla="*/ 0 h 119"/>
                <a:gd name="T18" fmla="*/ 0 w 59"/>
                <a:gd name="T19" fmla="*/ 0 h 119"/>
                <a:gd name="T20" fmla="*/ 0 w 59"/>
                <a:gd name="T21" fmla="*/ 0 h 119"/>
                <a:gd name="T22" fmla="*/ 0 w 59"/>
                <a:gd name="T23" fmla="*/ 0 h 119"/>
                <a:gd name="T24" fmla="*/ 0 w 59"/>
                <a:gd name="T25" fmla="*/ 0 h 119"/>
                <a:gd name="T26" fmla="*/ 0 w 59"/>
                <a:gd name="T27" fmla="*/ 0 h 119"/>
                <a:gd name="T28" fmla="*/ 0 w 59"/>
                <a:gd name="T29" fmla="*/ 0 h 119"/>
                <a:gd name="T30" fmla="*/ 0 w 59"/>
                <a:gd name="T31" fmla="*/ 0 h 119"/>
                <a:gd name="T32" fmla="*/ 0 w 59"/>
                <a:gd name="T33" fmla="*/ 0 h 119"/>
                <a:gd name="T34" fmla="*/ 0 w 59"/>
                <a:gd name="T35" fmla="*/ 0 h 119"/>
                <a:gd name="T36" fmla="*/ 0 w 59"/>
                <a:gd name="T37" fmla="*/ 0 h 119"/>
                <a:gd name="T38" fmla="*/ 0 w 59"/>
                <a:gd name="T39" fmla="*/ 0 h 119"/>
                <a:gd name="T40" fmla="*/ 0 w 59"/>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119"/>
                <a:gd name="T65" fmla="*/ 59 w 59"/>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119">
                  <a:moveTo>
                    <a:pt x="59" y="23"/>
                  </a:moveTo>
                  <a:lnTo>
                    <a:pt x="59" y="1"/>
                  </a:lnTo>
                  <a:lnTo>
                    <a:pt x="56" y="0"/>
                  </a:lnTo>
                  <a:lnTo>
                    <a:pt x="33" y="4"/>
                  </a:lnTo>
                  <a:lnTo>
                    <a:pt x="16" y="16"/>
                  </a:lnTo>
                  <a:lnTo>
                    <a:pt x="4" y="34"/>
                  </a:lnTo>
                  <a:lnTo>
                    <a:pt x="0" y="59"/>
                  </a:lnTo>
                  <a:lnTo>
                    <a:pt x="4" y="83"/>
                  </a:lnTo>
                  <a:lnTo>
                    <a:pt x="16" y="102"/>
                  </a:lnTo>
                  <a:lnTo>
                    <a:pt x="33" y="114"/>
                  </a:lnTo>
                  <a:lnTo>
                    <a:pt x="56" y="119"/>
                  </a:lnTo>
                  <a:lnTo>
                    <a:pt x="59" y="119"/>
                  </a:lnTo>
                  <a:lnTo>
                    <a:pt x="59" y="93"/>
                  </a:lnTo>
                  <a:lnTo>
                    <a:pt x="56" y="95"/>
                  </a:lnTo>
                  <a:lnTo>
                    <a:pt x="34" y="83"/>
                  </a:lnTo>
                  <a:lnTo>
                    <a:pt x="30" y="59"/>
                  </a:lnTo>
                  <a:lnTo>
                    <a:pt x="34" y="33"/>
                  </a:lnTo>
                  <a:lnTo>
                    <a:pt x="43" y="24"/>
                  </a:lnTo>
                  <a:lnTo>
                    <a:pt x="56" y="21"/>
                  </a:lnTo>
                  <a:lnTo>
                    <a:pt x="59" y="23"/>
                  </a:lnTo>
                  <a:close/>
                </a:path>
              </a:pathLst>
            </a:custGeom>
            <a:solidFill>
              <a:srgbClr val="000000"/>
            </a:solidFill>
            <a:ln w="9525">
              <a:noFill/>
              <a:round/>
              <a:headEnd/>
              <a:tailEnd/>
            </a:ln>
          </p:spPr>
          <p:txBody>
            <a:bodyPr/>
            <a:lstStyle/>
            <a:p>
              <a:endParaRPr lang="en-US"/>
            </a:p>
          </p:txBody>
        </p:sp>
        <p:sp>
          <p:nvSpPr>
            <p:cNvPr id="30" name="Freeform 105"/>
            <p:cNvSpPr>
              <a:spLocks/>
            </p:cNvSpPr>
            <p:nvPr/>
          </p:nvSpPr>
          <p:spPr bwMode="auto">
            <a:xfrm>
              <a:off x="4913" y="624"/>
              <a:ext cx="35"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30" y="113"/>
                  </a:lnTo>
                  <a:lnTo>
                    <a:pt x="30" y="61"/>
                  </a:lnTo>
                  <a:lnTo>
                    <a:pt x="35" y="35"/>
                  </a:lnTo>
                  <a:lnTo>
                    <a:pt x="42" y="26"/>
                  </a:lnTo>
                  <a:lnTo>
                    <a:pt x="53" y="23"/>
                  </a:lnTo>
                  <a:lnTo>
                    <a:pt x="66" y="26"/>
                  </a:lnTo>
                  <a:lnTo>
                    <a:pt x="74" y="35"/>
                  </a:lnTo>
                  <a:lnTo>
                    <a:pt x="76" y="59"/>
                  </a:lnTo>
                  <a:lnTo>
                    <a:pt x="76" y="113"/>
                  </a:lnTo>
                  <a:lnTo>
                    <a:pt x="104" y="113"/>
                  </a:lnTo>
                  <a:lnTo>
                    <a:pt x="104" y="51"/>
                  </a:lnTo>
                  <a:lnTo>
                    <a:pt x="97" y="15"/>
                  </a:lnTo>
                  <a:lnTo>
                    <a:pt x="85" y="4"/>
                  </a:lnTo>
                  <a:lnTo>
                    <a:pt x="65" y="0"/>
                  </a:lnTo>
                  <a:lnTo>
                    <a:pt x="43" y="4"/>
                  </a:lnTo>
                  <a:lnTo>
                    <a:pt x="27" y="20"/>
                  </a:lnTo>
                  <a:lnTo>
                    <a:pt x="26" y="3"/>
                  </a:lnTo>
                  <a:close/>
                </a:path>
              </a:pathLst>
            </a:custGeom>
            <a:solidFill>
              <a:srgbClr val="000000"/>
            </a:solidFill>
            <a:ln w="9525">
              <a:noFill/>
              <a:round/>
              <a:headEnd/>
              <a:tailEnd/>
            </a:ln>
          </p:spPr>
          <p:txBody>
            <a:bodyPr/>
            <a:lstStyle/>
            <a:p>
              <a:endParaRPr lang="en-US"/>
            </a:p>
          </p:txBody>
        </p:sp>
        <p:sp>
          <p:nvSpPr>
            <p:cNvPr id="31" name="Freeform 106"/>
            <p:cNvSpPr>
              <a:spLocks/>
            </p:cNvSpPr>
            <p:nvPr/>
          </p:nvSpPr>
          <p:spPr bwMode="auto">
            <a:xfrm>
              <a:off x="4975" y="625"/>
              <a:ext cx="16" cy="53"/>
            </a:xfrm>
            <a:custGeom>
              <a:avLst/>
              <a:gdLst>
                <a:gd name="T0" fmla="*/ 0 w 52"/>
                <a:gd name="T1" fmla="*/ 0 h 159"/>
                <a:gd name="T2" fmla="*/ 0 w 52"/>
                <a:gd name="T3" fmla="*/ 0 h 159"/>
                <a:gd name="T4" fmla="*/ 0 w 52"/>
                <a:gd name="T5" fmla="*/ 0 h 159"/>
                <a:gd name="T6" fmla="*/ 0 w 52"/>
                <a:gd name="T7" fmla="*/ 0 h 159"/>
                <a:gd name="T8" fmla="*/ 0 w 52"/>
                <a:gd name="T9" fmla="*/ 0 h 159"/>
                <a:gd name="T10" fmla="*/ 0 w 52"/>
                <a:gd name="T11" fmla="*/ 0 h 159"/>
                <a:gd name="T12" fmla="*/ 0 w 52"/>
                <a:gd name="T13" fmla="*/ 0 h 159"/>
                <a:gd name="T14" fmla="*/ 0 w 52"/>
                <a:gd name="T15" fmla="*/ 0 h 159"/>
                <a:gd name="T16" fmla="*/ 0 w 52"/>
                <a:gd name="T17" fmla="*/ 0 h 159"/>
                <a:gd name="T18" fmla="*/ 0 w 52"/>
                <a:gd name="T19" fmla="*/ 0 h 159"/>
                <a:gd name="T20" fmla="*/ 0 w 52"/>
                <a:gd name="T21" fmla="*/ 0 h 159"/>
                <a:gd name="T22" fmla="*/ 0 w 52"/>
                <a:gd name="T23" fmla="*/ 0 h 159"/>
                <a:gd name="T24" fmla="*/ 0 w 52"/>
                <a:gd name="T25" fmla="*/ 0 h 159"/>
                <a:gd name="T26" fmla="*/ 0 w 52"/>
                <a:gd name="T27" fmla="*/ 0 h 159"/>
                <a:gd name="T28" fmla="*/ 0 w 52"/>
                <a:gd name="T29" fmla="*/ 0 h 159"/>
                <a:gd name="T30" fmla="*/ 0 w 52"/>
                <a:gd name="T31" fmla="*/ 0 h 159"/>
                <a:gd name="T32" fmla="*/ 0 w 52"/>
                <a:gd name="T33" fmla="*/ 0 h 159"/>
                <a:gd name="T34" fmla="*/ 0 w 52"/>
                <a:gd name="T35" fmla="*/ 0 h 159"/>
                <a:gd name="T36" fmla="*/ 0 w 52"/>
                <a:gd name="T37" fmla="*/ 0 h 159"/>
                <a:gd name="T38" fmla="*/ 0 w 52"/>
                <a:gd name="T39" fmla="*/ 0 h 159"/>
                <a:gd name="T40" fmla="*/ 0 w 52"/>
                <a:gd name="T41" fmla="*/ 0 h 159"/>
                <a:gd name="T42" fmla="*/ 0 w 52"/>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159"/>
                <a:gd name="T68" fmla="*/ 52 w 52"/>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159">
                  <a:moveTo>
                    <a:pt x="0" y="133"/>
                  </a:moveTo>
                  <a:lnTo>
                    <a:pt x="0" y="159"/>
                  </a:lnTo>
                  <a:lnTo>
                    <a:pt x="22" y="156"/>
                  </a:lnTo>
                  <a:lnTo>
                    <a:pt x="39" y="143"/>
                  </a:lnTo>
                  <a:lnTo>
                    <a:pt x="49" y="124"/>
                  </a:lnTo>
                  <a:lnTo>
                    <a:pt x="52" y="97"/>
                  </a:lnTo>
                  <a:lnTo>
                    <a:pt x="52" y="0"/>
                  </a:lnTo>
                  <a:lnTo>
                    <a:pt x="26" y="0"/>
                  </a:lnTo>
                  <a:lnTo>
                    <a:pt x="24" y="17"/>
                  </a:lnTo>
                  <a:lnTo>
                    <a:pt x="9" y="1"/>
                  </a:lnTo>
                  <a:lnTo>
                    <a:pt x="0" y="0"/>
                  </a:lnTo>
                  <a:lnTo>
                    <a:pt x="0" y="23"/>
                  </a:lnTo>
                  <a:lnTo>
                    <a:pt x="17" y="30"/>
                  </a:lnTo>
                  <a:lnTo>
                    <a:pt x="24" y="55"/>
                  </a:lnTo>
                  <a:lnTo>
                    <a:pt x="17" y="75"/>
                  </a:lnTo>
                  <a:lnTo>
                    <a:pt x="0" y="84"/>
                  </a:lnTo>
                  <a:lnTo>
                    <a:pt x="0" y="107"/>
                  </a:lnTo>
                  <a:lnTo>
                    <a:pt x="10" y="104"/>
                  </a:lnTo>
                  <a:lnTo>
                    <a:pt x="26" y="88"/>
                  </a:lnTo>
                  <a:lnTo>
                    <a:pt x="23" y="121"/>
                  </a:lnTo>
                  <a:lnTo>
                    <a:pt x="0" y="133"/>
                  </a:lnTo>
                  <a:close/>
                </a:path>
              </a:pathLst>
            </a:custGeom>
            <a:solidFill>
              <a:srgbClr val="000000"/>
            </a:solidFill>
            <a:ln w="9525">
              <a:noFill/>
              <a:round/>
              <a:headEnd/>
              <a:tailEnd/>
            </a:ln>
          </p:spPr>
          <p:txBody>
            <a:bodyPr/>
            <a:lstStyle/>
            <a:p>
              <a:endParaRPr lang="en-US"/>
            </a:p>
          </p:txBody>
        </p:sp>
        <p:sp>
          <p:nvSpPr>
            <p:cNvPr id="32" name="Freeform 107"/>
            <p:cNvSpPr>
              <a:spLocks/>
            </p:cNvSpPr>
            <p:nvPr/>
          </p:nvSpPr>
          <p:spPr bwMode="auto">
            <a:xfrm>
              <a:off x="4956" y="624"/>
              <a:ext cx="19" cy="38"/>
            </a:xfrm>
            <a:custGeom>
              <a:avLst/>
              <a:gdLst>
                <a:gd name="T0" fmla="*/ 0 w 55"/>
                <a:gd name="T1" fmla="*/ 0 h 114"/>
                <a:gd name="T2" fmla="*/ 0 w 55"/>
                <a:gd name="T3" fmla="*/ 0 h 114"/>
                <a:gd name="T4" fmla="*/ 0 w 55"/>
                <a:gd name="T5" fmla="*/ 0 h 114"/>
                <a:gd name="T6" fmla="*/ 0 w 55"/>
                <a:gd name="T7" fmla="*/ 0 h 114"/>
                <a:gd name="T8" fmla="*/ 0 w 55"/>
                <a:gd name="T9" fmla="*/ 0 h 114"/>
                <a:gd name="T10" fmla="*/ 0 w 55"/>
                <a:gd name="T11" fmla="*/ 0 h 114"/>
                <a:gd name="T12" fmla="*/ 0 w 55"/>
                <a:gd name="T13" fmla="*/ 0 h 114"/>
                <a:gd name="T14" fmla="*/ 0 w 55"/>
                <a:gd name="T15" fmla="*/ 0 h 114"/>
                <a:gd name="T16" fmla="*/ 0 w 55"/>
                <a:gd name="T17" fmla="*/ 0 h 114"/>
                <a:gd name="T18" fmla="*/ 0 w 55"/>
                <a:gd name="T19" fmla="*/ 0 h 114"/>
                <a:gd name="T20" fmla="*/ 0 w 55"/>
                <a:gd name="T21" fmla="*/ 0 h 114"/>
                <a:gd name="T22" fmla="*/ 0 w 55"/>
                <a:gd name="T23" fmla="*/ 0 h 114"/>
                <a:gd name="T24" fmla="*/ 0 w 55"/>
                <a:gd name="T25" fmla="*/ 0 h 114"/>
                <a:gd name="T26" fmla="*/ 0 w 55"/>
                <a:gd name="T27" fmla="*/ 0 h 114"/>
                <a:gd name="T28" fmla="*/ 0 w 55"/>
                <a:gd name="T29" fmla="*/ 0 h 114"/>
                <a:gd name="T30" fmla="*/ 0 w 55"/>
                <a:gd name="T31" fmla="*/ 0 h 114"/>
                <a:gd name="T32" fmla="*/ 0 w 55"/>
                <a:gd name="T33" fmla="*/ 0 h 114"/>
                <a:gd name="T34" fmla="*/ 0 w 55"/>
                <a:gd name="T35" fmla="*/ 0 h 114"/>
                <a:gd name="T36" fmla="*/ 0 w 55"/>
                <a:gd name="T37" fmla="*/ 0 h 114"/>
                <a:gd name="T38" fmla="*/ 0 w 55"/>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5"/>
                <a:gd name="T61" fmla="*/ 0 h 114"/>
                <a:gd name="T62" fmla="*/ 55 w 55"/>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5" h="114">
                  <a:moveTo>
                    <a:pt x="55" y="27"/>
                  </a:moveTo>
                  <a:lnTo>
                    <a:pt x="55" y="4"/>
                  </a:lnTo>
                  <a:lnTo>
                    <a:pt x="43" y="0"/>
                  </a:lnTo>
                  <a:lnTo>
                    <a:pt x="25" y="5"/>
                  </a:lnTo>
                  <a:lnTo>
                    <a:pt x="10" y="18"/>
                  </a:lnTo>
                  <a:lnTo>
                    <a:pt x="3" y="36"/>
                  </a:lnTo>
                  <a:lnTo>
                    <a:pt x="0" y="59"/>
                  </a:lnTo>
                  <a:lnTo>
                    <a:pt x="10" y="96"/>
                  </a:lnTo>
                  <a:lnTo>
                    <a:pt x="25" y="109"/>
                  </a:lnTo>
                  <a:lnTo>
                    <a:pt x="43" y="114"/>
                  </a:lnTo>
                  <a:lnTo>
                    <a:pt x="55" y="111"/>
                  </a:lnTo>
                  <a:lnTo>
                    <a:pt x="55" y="88"/>
                  </a:lnTo>
                  <a:lnTo>
                    <a:pt x="52" y="91"/>
                  </a:lnTo>
                  <a:lnTo>
                    <a:pt x="35" y="79"/>
                  </a:lnTo>
                  <a:lnTo>
                    <a:pt x="29" y="59"/>
                  </a:lnTo>
                  <a:lnTo>
                    <a:pt x="35" y="34"/>
                  </a:lnTo>
                  <a:lnTo>
                    <a:pt x="42" y="26"/>
                  </a:lnTo>
                  <a:lnTo>
                    <a:pt x="52" y="24"/>
                  </a:lnTo>
                  <a:lnTo>
                    <a:pt x="55" y="27"/>
                  </a:lnTo>
                  <a:close/>
                </a:path>
              </a:pathLst>
            </a:custGeom>
            <a:solidFill>
              <a:srgbClr val="000000"/>
            </a:solidFill>
            <a:ln w="9525">
              <a:noFill/>
              <a:round/>
              <a:headEnd/>
              <a:tailEnd/>
            </a:ln>
          </p:spPr>
          <p:txBody>
            <a:bodyPr/>
            <a:lstStyle/>
            <a:p>
              <a:endParaRPr lang="en-US"/>
            </a:p>
          </p:txBody>
        </p:sp>
        <p:sp>
          <p:nvSpPr>
            <p:cNvPr id="33" name="Freeform 108"/>
            <p:cNvSpPr>
              <a:spLocks/>
            </p:cNvSpPr>
            <p:nvPr/>
          </p:nvSpPr>
          <p:spPr bwMode="auto">
            <a:xfrm>
              <a:off x="4959" y="667"/>
              <a:ext cx="16" cy="11"/>
            </a:xfrm>
            <a:custGeom>
              <a:avLst/>
              <a:gdLst>
                <a:gd name="T0" fmla="*/ 0 w 45"/>
                <a:gd name="T1" fmla="*/ 0 h 33"/>
                <a:gd name="T2" fmla="*/ 0 w 45"/>
                <a:gd name="T3" fmla="*/ 0 h 33"/>
                <a:gd name="T4" fmla="*/ 0 w 45"/>
                <a:gd name="T5" fmla="*/ 0 h 33"/>
                <a:gd name="T6" fmla="*/ 0 w 45"/>
                <a:gd name="T7" fmla="*/ 0 h 33"/>
                <a:gd name="T8" fmla="*/ 0 w 45"/>
                <a:gd name="T9" fmla="*/ 0 h 33"/>
                <a:gd name="T10" fmla="*/ 0 w 45"/>
                <a:gd name="T11" fmla="*/ 0 h 33"/>
                <a:gd name="T12" fmla="*/ 0 w 45"/>
                <a:gd name="T13" fmla="*/ 0 h 33"/>
                <a:gd name="T14" fmla="*/ 0 w 45"/>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33"/>
                <a:gd name="T26" fmla="*/ 45 w 4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33">
                  <a:moveTo>
                    <a:pt x="45" y="33"/>
                  </a:moveTo>
                  <a:lnTo>
                    <a:pt x="45" y="7"/>
                  </a:lnTo>
                  <a:lnTo>
                    <a:pt x="35" y="13"/>
                  </a:lnTo>
                  <a:lnTo>
                    <a:pt x="3" y="0"/>
                  </a:lnTo>
                  <a:lnTo>
                    <a:pt x="0" y="26"/>
                  </a:lnTo>
                  <a:lnTo>
                    <a:pt x="38" y="33"/>
                  </a:lnTo>
                  <a:lnTo>
                    <a:pt x="45" y="33"/>
                  </a:lnTo>
                  <a:close/>
                </a:path>
              </a:pathLst>
            </a:custGeom>
            <a:solidFill>
              <a:srgbClr val="000000"/>
            </a:solidFill>
            <a:ln w="9525">
              <a:noFill/>
              <a:round/>
              <a:headEnd/>
              <a:tailEnd/>
            </a:ln>
          </p:spPr>
          <p:txBody>
            <a:bodyPr/>
            <a:lstStyle/>
            <a:p>
              <a:endParaRPr lang="en-US"/>
            </a:p>
          </p:txBody>
        </p:sp>
        <p:sp>
          <p:nvSpPr>
            <p:cNvPr id="34" name="Freeform 109"/>
            <p:cNvSpPr>
              <a:spLocks/>
            </p:cNvSpPr>
            <p:nvPr/>
          </p:nvSpPr>
          <p:spPr bwMode="auto">
            <a:xfrm>
              <a:off x="5035" y="612"/>
              <a:ext cx="40" cy="50"/>
            </a:xfrm>
            <a:custGeom>
              <a:avLst/>
              <a:gdLst>
                <a:gd name="T0" fmla="*/ 0 w 121"/>
                <a:gd name="T1" fmla="*/ 0 h 150"/>
                <a:gd name="T2" fmla="*/ 0 w 121"/>
                <a:gd name="T3" fmla="*/ 0 h 150"/>
                <a:gd name="T4" fmla="*/ 0 w 121"/>
                <a:gd name="T5" fmla="*/ 0 h 150"/>
                <a:gd name="T6" fmla="*/ 0 w 121"/>
                <a:gd name="T7" fmla="*/ 0 h 150"/>
                <a:gd name="T8" fmla="*/ 0 w 121"/>
                <a:gd name="T9" fmla="*/ 0 h 150"/>
                <a:gd name="T10" fmla="*/ 0 w 121"/>
                <a:gd name="T11" fmla="*/ 0 h 150"/>
                <a:gd name="T12" fmla="*/ 0 w 121"/>
                <a:gd name="T13" fmla="*/ 0 h 150"/>
                <a:gd name="T14" fmla="*/ 0 w 121"/>
                <a:gd name="T15" fmla="*/ 0 h 150"/>
                <a:gd name="T16" fmla="*/ 0 w 121"/>
                <a:gd name="T17" fmla="*/ 0 h 150"/>
                <a:gd name="T18" fmla="*/ 0 w 121"/>
                <a:gd name="T19" fmla="*/ 0 h 150"/>
                <a:gd name="T20" fmla="*/ 0 w 121"/>
                <a:gd name="T21" fmla="*/ 0 h 150"/>
                <a:gd name="T22" fmla="*/ 0 w 121"/>
                <a:gd name="T23" fmla="*/ 0 h 150"/>
                <a:gd name="T24" fmla="*/ 0 w 121"/>
                <a:gd name="T25" fmla="*/ 0 h 150"/>
                <a:gd name="T26" fmla="*/ 0 w 121"/>
                <a:gd name="T27" fmla="*/ 0 h 150"/>
                <a:gd name="T28" fmla="*/ 0 w 121"/>
                <a:gd name="T29" fmla="*/ 0 h 150"/>
                <a:gd name="T30" fmla="*/ 0 w 121"/>
                <a:gd name="T31" fmla="*/ 0 h 150"/>
                <a:gd name="T32" fmla="*/ 0 w 121"/>
                <a:gd name="T33" fmla="*/ 0 h 1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1"/>
                <a:gd name="T52" fmla="*/ 0 h 150"/>
                <a:gd name="T53" fmla="*/ 121 w 121"/>
                <a:gd name="T54" fmla="*/ 150 h 1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1" h="150">
                  <a:moveTo>
                    <a:pt x="121" y="150"/>
                  </a:moveTo>
                  <a:lnTo>
                    <a:pt x="58" y="69"/>
                  </a:lnTo>
                  <a:lnTo>
                    <a:pt x="118" y="0"/>
                  </a:lnTo>
                  <a:lnTo>
                    <a:pt x="84" y="0"/>
                  </a:lnTo>
                  <a:lnTo>
                    <a:pt x="34" y="54"/>
                  </a:lnTo>
                  <a:lnTo>
                    <a:pt x="27" y="66"/>
                  </a:lnTo>
                  <a:lnTo>
                    <a:pt x="27" y="53"/>
                  </a:lnTo>
                  <a:lnTo>
                    <a:pt x="27" y="0"/>
                  </a:lnTo>
                  <a:lnTo>
                    <a:pt x="0" y="0"/>
                  </a:lnTo>
                  <a:lnTo>
                    <a:pt x="0" y="150"/>
                  </a:lnTo>
                  <a:lnTo>
                    <a:pt x="27" y="150"/>
                  </a:lnTo>
                  <a:lnTo>
                    <a:pt x="27" y="92"/>
                  </a:lnTo>
                  <a:lnTo>
                    <a:pt x="27" y="79"/>
                  </a:lnTo>
                  <a:lnTo>
                    <a:pt x="34" y="88"/>
                  </a:lnTo>
                  <a:lnTo>
                    <a:pt x="85" y="150"/>
                  </a:lnTo>
                  <a:lnTo>
                    <a:pt x="121" y="150"/>
                  </a:lnTo>
                  <a:close/>
                </a:path>
              </a:pathLst>
            </a:custGeom>
            <a:solidFill>
              <a:srgbClr val="000000"/>
            </a:solidFill>
            <a:ln w="9525">
              <a:noFill/>
              <a:round/>
              <a:headEnd/>
              <a:tailEnd/>
            </a:ln>
          </p:spPr>
          <p:txBody>
            <a:bodyPr/>
            <a:lstStyle/>
            <a:p>
              <a:endParaRPr lang="en-US"/>
            </a:p>
          </p:txBody>
        </p:sp>
        <p:sp>
          <p:nvSpPr>
            <p:cNvPr id="35" name="Freeform 110"/>
            <p:cNvSpPr>
              <a:spLocks/>
            </p:cNvSpPr>
            <p:nvPr/>
          </p:nvSpPr>
          <p:spPr bwMode="auto">
            <a:xfrm>
              <a:off x="5099" y="624"/>
              <a:ext cx="20" cy="40"/>
            </a:xfrm>
            <a:custGeom>
              <a:avLst/>
              <a:gdLst>
                <a:gd name="T0" fmla="*/ 0 w 58"/>
                <a:gd name="T1" fmla="*/ 0 h 118"/>
                <a:gd name="T2" fmla="*/ 0 w 58"/>
                <a:gd name="T3" fmla="*/ 0 h 118"/>
                <a:gd name="T4" fmla="*/ 0 w 58"/>
                <a:gd name="T5" fmla="*/ 0 h 118"/>
                <a:gd name="T6" fmla="*/ 0 w 58"/>
                <a:gd name="T7" fmla="*/ 0 h 118"/>
                <a:gd name="T8" fmla="*/ 0 w 58"/>
                <a:gd name="T9" fmla="*/ 0 h 118"/>
                <a:gd name="T10" fmla="*/ 0 w 58"/>
                <a:gd name="T11" fmla="*/ 0 h 118"/>
                <a:gd name="T12" fmla="*/ 0 w 58"/>
                <a:gd name="T13" fmla="*/ 0 h 118"/>
                <a:gd name="T14" fmla="*/ 0 w 58"/>
                <a:gd name="T15" fmla="*/ 0 h 118"/>
                <a:gd name="T16" fmla="*/ 0 w 58"/>
                <a:gd name="T17" fmla="*/ 0 h 118"/>
                <a:gd name="T18" fmla="*/ 0 w 58"/>
                <a:gd name="T19" fmla="*/ 0 h 118"/>
                <a:gd name="T20" fmla="*/ 0 w 58"/>
                <a:gd name="T21" fmla="*/ 0 h 118"/>
                <a:gd name="T22" fmla="*/ 0 w 58"/>
                <a:gd name="T23" fmla="*/ 0 h 118"/>
                <a:gd name="T24" fmla="*/ 0 w 58"/>
                <a:gd name="T25" fmla="*/ 0 h 118"/>
                <a:gd name="T26" fmla="*/ 0 w 58"/>
                <a:gd name="T27" fmla="*/ 0 h 118"/>
                <a:gd name="T28" fmla="*/ 0 w 58"/>
                <a:gd name="T29" fmla="*/ 0 h 118"/>
                <a:gd name="T30" fmla="*/ 0 w 58"/>
                <a:gd name="T31" fmla="*/ 0 h 118"/>
                <a:gd name="T32" fmla="*/ 0 w 58"/>
                <a:gd name="T33" fmla="*/ 0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118"/>
                <a:gd name="T53" fmla="*/ 58 w 58"/>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118">
                  <a:moveTo>
                    <a:pt x="0" y="92"/>
                  </a:moveTo>
                  <a:lnTo>
                    <a:pt x="0" y="118"/>
                  </a:lnTo>
                  <a:lnTo>
                    <a:pt x="23" y="113"/>
                  </a:lnTo>
                  <a:lnTo>
                    <a:pt x="42" y="101"/>
                  </a:lnTo>
                  <a:lnTo>
                    <a:pt x="55" y="82"/>
                  </a:lnTo>
                  <a:lnTo>
                    <a:pt x="58" y="59"/>
                  </a:lnTo>
                  <a:lnTo>
                    <a:pt x="55" y="35"/>
                  </a:lnTo>
                  <a:lnTo>
                    <a:pt x="42" y="16"/>
                  </a:lnTo>
                  <a:lnTo>
                    <a:pt x="23" y="4"/>
                  </a:lnTo>
                  <a:lnTo>
                    <a:pt x="0" y="0"/>
                  </a:lnTo>
                  <a:lnTo>
                    <a:pt x="0" y="22"/>
                  </a:lnTo>
                  <a:lnTo>
                    <a:pt x="13" y="23"/>
                  </a:lnTo>
                  <a:lnTo>
                    <a:pt x="22" y="32"/>
                  </a:lnTo>
                  <a:lnTo>
                    <a:pt x="29" y="59"/>
                  </a:lnTo>
                  <a:lnTo>
                    <a:pt x="22" y="82"/>
                  </a:lnTo>
                  <a:lnTo>
                    <a:pt x="0" y="92"/>
                  </a:lnTo>
                  <a:close/>
                </a:path>
              </a:pathLst>
            </a:custGeom>
            <a:solidFill>
              <a:srgbClr val="000000"/>
            </a:solidFill>
            <a:ln w="9525">
              <a:noFill/>
              <a:round/>
              <a:headEnd/>
              <a:tailEnd/>
            </a:ln>
          </p:spPr>
          <p:txBody>
            <a:bodyPr/>
            <a:lstStyle/>
            <a:p>
              <a:endParaRPr lang="en-US"/>
            </a:p>
          </p:txBody>
        </p:sp>
        <p:sp>
          <p:nvSpPr>
            <p:cNvPr id="36" name="Freeform 111"/>
            <p:cNvSpPr>
              <a:spLocks/>
            </p:cNvSpPr>
            <p:nvPr/>
          </p:nvSpPr>
          <p:spPr bwMode="auto">
            <a:xfrm>
              <a:off x="5080" y="624"/>
              <a:ext cx="19" cy="40"/>
            </a:xfrm>
            <a:custGeom>
              <a:avLst/>
              <a:gdLst>
                <a:gd name="T0" fmla="*/ 0 w 56"/>
                <a:gd name="T1" fmla="*/ 0 h 119"/>
                <a:gd name="T2" fmla="*/ 0 w 56"/>
                <a:gd name="T3" fmla="*/ 0 h 119"/>
                <a:gd name="T4" fmla="*/ 0 w 56"/>
                <a:gd name="T5" fmla="*/ 0 h 119"/>
                <a:gd name="T6" fmla="*/ 0 w 56"/>
                <a:gd name="T7" fmla="*/ 0 h 119"/>
                <a:gd name="T8" fmla="*/ 0 w 56"/>
                <a:gd name="T9" fmla="*/ 0 h 119"/>
                <a:gd name="T10" fmla="*/ 0 w 56"/>
                <a:gd name="T11" fmla="*/ 0 h 119"/>
                <a:gd name="T12" fmla="*/ 0 w 56"/>
                <a:gd name="T13" fmla="*/ 0 h 119"/>
                <a:gd name="T14" fmla="*/ 0 w 56"/>
                <a:gd name="T15" fmla="*/ 0 h 119"/>
                <a:gd name="T16" fmla="*/ 0 w 56"/>
                <a:gd name="T17" fmla="*/ 0 h 119"/>
                <a:gd name="T18" fmla="*/ 0 w 56"/>
                <a:gd name="T19" fmla="*/ 0 h 119"/>
                <a:gd name="T20" fmla="*/ 0 w 56"/>
                <a:gd name="T21" fmla="*/ 0 h 119"/>
                <a:gd name="T22" fmla="*/ 0 w 56"/>
                <a:gd name="T23" fmla="*/ 0 h 119"/>
                <a:gd name="T24" fmla="*/ 0 w 56"/>
                <a:gd name="T25" fmla="*/ 0 h 119"/>
                <a:gd name="T26" fmla="*/ 0 w 56"/>
                <a:gd name="T27" fmla="*/ 0 h 119"/>
                <a:gd name="T28" fmla="*/ 0 w 56"/>
                <a:gd name="T29" fmla="*/ 0 h 119"/>
                <a:gd name="T30" fmla="*/ 0 w 56"/>
                <a:gd name="T31" fmla="*/ 0 h 119"/>
                <a:gd name="T32" fmla="*/ 0 w 56"/>
                <a:gd name="T33" fmla="*/ 0 h 119"/>
                <a:gd name="T34" fmla="*/ 0 w 56"/>
                <a:gd name="T35" fmla="*/ 0 h 119"/>
                <a:gd name="T36" fmla="*/ 0 w 56"/>
                <a:gd name="T37" fmla="*/ 0 h 119"/>
                <a:gd name="T38" fmla="*/ 0 w 56"/>
                <a:gd name="T39" fmla="*/ 0 h 119"/>
                <a:gd name="T40" fmla="*/ 0 w 56"/>
                <a:gd name="T41" fmla="*/ 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19"/>
                <a:gd name="T65" fmla="*/ 56 w 56"/>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19">
                  <a:moveTo>
                    <a:pt x="56" y="23"/>
                  </a:moveTo>
                  <a:lnTo>
                    <a:pt x="56" y="1"/>
                  </a:lnTo>
                  <a:lnTo>
                    <a:pt x="54" y="0"/>
                  </a:lnTo>
                  <a:lnTo>
                    <a:pt x="33" y="4"/>
                  </a:lnTo>
                  <a:lnTo>
                    <a:pt x="15" y="16"/>
                  </a:lnTo>
                  <a:lnTo>
                    <a:pt x="2" y="34"/>
                  </a:lnTo>
                  <a:lnTo>
                    <a:pt x="0" y="59"/>
                  </a:lnTo>
                  <a:lnTo>
                    <a:pt x="2" y="83"/>
                  </a:lnTo>
                  <a:lnTo>
                    <a:pt x="15" y="102"/>
                  </a:lnTo>
                  <a:lnTo>
                    <a:pt x="33" y="114"/>
                  </a:lnTo>
                  <a:lnTo>
                    <a:pt x="54" y="119"/>
                  </a:lnTo>
                  <a:lnTo>
                    <a:pt x="56" y="119"/>
                  </a:lnTo>
                  <a:lnTo>
                    <a:pt x="56" y="93"/>
                  </a:lnTo>
                  <a:lnTo>
                    <a:pt x="54" y="95"/>
                  </a:lnTo>
                  <a:lnTo>
                    <a:pt x="34" y="83"/>
                  </a:lnTo>
                  <a:lnTo>
                    <a:pt x="28" y="59"/>
                  </a:lnTo>
                  <a:lnTo>
                    <a:pt x="34" y="33"/>
                  </a:lnTo>
                  <a:lnTo>
                    <a:pt x="43" y="24"/>
                  </a:lnTo>
                  <a:lnTo>
                    <a:pt x="54" y="21"/>
                  </a:lnTo>
                  <a:lnTo>
                    <a:pt x="56" y="23"/>
                  </a:lnTo>
                  <a:close/>
                </a:path>
              </a:pathLst>
            </a:custGeom>
            <a:solidFill>
              <a:srgbClr val="000000"/>
            </a:solidFill>
            <a:ln w="9525">
              <a:noFill/>
              <a:round/>
              <a:headEnd/>
              <a:tailEnd/>
            </a:ln>
          </p:spPr>
          <p:txBody>
            <a:bodyPr/>
            <a:lstStyle/>
            <a:p>
              <a:endParaRPr lang="en-US"/>
            </a:p>
          </p:txBody>
        </p:sp>
        <p:sp>
          <p:nvSpPr>
            <p:cNvPr id="37" name="Freeform 112"/>
            <p:cNvSpPr>
              <a:spLocks/>
            </p:cNvSpPr>
            <p:nvPr/>
          </p:nvSpPr>
          <p:spPr bwMode="auto">
            <a:xfrm>
              <a:off x="5127" y="624"/>
              <a:ext cx="33" cy="38"/>
            </a:xfrm>
            <a:custGeom>
              <a:avLst/>
              <a:gdLst>
                <a:gd name="T0" fmla="*/ 0 w 104"/>
                <a:gd name="T1" fmla="*/ 0 h 113"/>
                <a:gd name="T2" fmla="*/ 0 w 104"/>
                <a:gd name="T3" fmla="*/ 0 h 113"/>
                <a:gd name="T4" fmla="*/ 0 w 104"/>
                <a:gd name="T5" fmla="*/ 0 h 113"/>
                <a:gd name="T6" fmla="*/ 0 w 104"/>
                <a:gd name="T7" fmla="*/ 0 h 113"/>
                <a:gd name="T8" fmla="*/ 0 w 104"/>
                <a:gd name="T9" fmla="*/ 0 h 113"/>
                <a:gd name="T10" fmla="*/ 0 w 104"/>
                <a:gd name="T11" fmla="*/ 0 h 113"/>
                <a:gd name="T12" fmla="*/ 0 w 104"/>
                <a:gd name="T13" fmla="*/ 0 h 113"/>
                <a:gd name="T14" fmla="*/ 0 w 104"/>
                <a:gd name="T15" fmla="*/ 0 h 113"/>
                <a:gd name="T16" fmla="*/ 0 w 104"/>
                <a:gd name="T17" fmla="*/ 0 h 113"/>
                <a:gd name="T18" fmla="*/ 0 w 104"/>
                <a:gd name="T19" fmla="*/ 0 h 113"/>
                <a:gd name="T20" fmla="*/ 0 w 104"/>
                <a:gd name="T21" fmla="*/ 0 h 113"/>
                <a:gd name="T22" fmla="*/ 0 w 104"/>
                <a:gd name="T23" fmla="*/ 0 h 113"/>
                <a:gd name="T24" fmla="*/ 0 w 104"/>
                <a:gd name="T25" fmla="*/ 0 h 113"/>
                <a:gd name="T26" fmla="*/ 0 w 104"/>
                <a:gd name="T27" fmla="*/ 0 h 113"/>
                <a:gd name="T28" fmla="*/ 0 w 104"/>
                <a:gd name="T29" fmla="*/ 0 h 113"/>
                <a:gd name="T30" fmla="*/ 0 w 104"/>
                <a:gd name="T31" fmla="*/ 0 h 113"/>
                <a:gd name="T32" fmla="*/ 0 w 104"/>
                <a:gd name="T33" fmla="*/ 0 h 113"/>
                <a:gd name="T34" fmla="*/ 0 w 104"/>
                <a:gd name="T35" fmla="*/ 0 h 113"/>
                <a:gd name="T36" fmla="*/ 0 w 104"/>
                <a:gd name="T37" fmla="*/ 0 h 113"/>
                <a:gd name="T38" fmla="*/ 0 w 104"/>
                <a:gd name="T39" fmla="*/ 0 h 113"/>
                <a:gd name="T40" fmla="*/ 0 w 104"/>
                <a:gd name="T41" fmla="*/ 0 h 113"/>
                <a:gd name="T42" fmla="*/ 0 w 104"/>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113"/>
                <a:gd name="T68" fmla="*/ 104 w 104"/>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113">
                  <a:moveTo>
                    <a:pt x="26" y="3"/>
                  </a:moveTo>
                  <a:lnTo>
                    <a:pt x="0" y="3"/>
                  </a:lnTo>
                  <a:lnTo>
                    <a:pt x="1" y="42"/>
                  </a:lnTo>
                  <a:lnTo>
                    <a:pt x="1" y="113"/>
                  </a:lnTo>
                  <a:lnTo>
                    <a:pt x="29" y="113"/>
                  </a:lnTo>
                  <a:lnTo>
                    <a:pt x="29" y="61"/>
                  </a:lnTo>
                  <a:lnTo>
                    <a:pt x="34" y="35"/>
                  </a:lnTo>
                  <a:lnTo>
                    <a:pt x="40" y="26"/>
                  </a:lnTo>
                  <a:lnTo>
                    <a:pt x="53" y="23"/>
                  </a:lnTo>
                  <a:lnTo>
                    <a:pt x="65" y="26"/>
                  </a:lnTo>
                  <a:lnTo>
                    <a:pt x="72" y="35"/>
                  </a:lnTo>
                  <a:lnTo>
                    <a:pt x="75" y="59"/>
                  </a:lnTo>
                  <a:lnTo>
                    <a:pt x="75" y="113"/>
                  </a:lnTo>
                  <a:lnTo>
                    <a:pt x="104" y="113"/>
                  </a:lnTo>
                  <a:lnTo>
                    <a:pt x="104" y="51"/>
                  </a:lnTo>
                  <a:lnTo>
                    <a:pt x="97" y="15"/>
                  </a:lnTo>
                  <a:lnTo>
                    <a:pt x="84" y="4"/>
                  </a:lnTo>
                  <a:lnTo>
                    <a:pt x="63" y="0"/>
                  </a:lnTo>
                  <a:lnTo>
                    <a:pt x="43" y="4"/>
                  </a:lnTo>
                  <a:lnTo>
                    <a:pt x="27" y="20"/>
                  </a:lnTo>
                  <a:lnTo>
                    <a:pt x="26" y="3"/>
                  </a:lnTo>
                  <a:close/>
                </a:path>
              </a:pathLst>
            </a:custGeom>
            <a:solidFill>
              <a:srgbClr val="000000"/>
            </a:solidFill>
            <a:ln w="9525">
              <a:noFill/>
              <a:round/>
              <a:headEnd/>
              <a:tailEnd/>
            </a:ln>
          </p:spPr>
          <p:txBody>
            <a:bodyPr/>
            <a:lstStyle/>
            <a:p>
              <a:endParaRPr lang="en-US"/>
            </a:p>
          </p:txBody>
        </p:sp>
        <p:sp>
          <p:nvSpPr>
            <p:cNvPr id="38" name="Freeform 113"/>
            <p:cNvSpPr>
              <a:spLocks/>
            </p:cNvSpPr>
            <p:nvPr/>
          </p:nvSpPr>
          <p:spPr bwMode="auto">
            <a:xfrm>
              <a:off x="5187" y="625"/>
              <a:ext cx="17" cy="53"/>
            </a:xfrm>
            <a:custGeom>
              <a:avLst/>
              <a:gdLst>
                <a:gd name="T0" fmla="*/ 0 w 51"/>
                <a:gd name="T1" fmla="*/ 0 h 159"/>
                <a:gd name="T2" fmla="*/ 0 w 51"/>
                <a:gd name="T3" fmla="*/ 0 h 159"/>
                <a:gd name="T4" fmla="*/ 0 w 51"/>
                <a:gd name="T5" fmla="*/ 0 h 159"/>
                <a:gd name="T6" fmla="*/ 0 w 51"/>
                <a:gd name="T7" fmla="*/ 0 h 159"/>
                <a:gd name="T8" fmla="*/ 0 w 51"/>
                <a:gd name="T9" fmla="*/ 0 h 159"/>
                <a:gd name="T10" fmla="*/ 0 w 51"/>
                <a:gd name="T11" fmla="*/ 0 h 159"/>
                <a:gd name="T12" fmla="*/ 0 w 51"/>
                <a:gd name="T13" fmla="*/ 0 h 159"/>
                <a:gd name="T14" fmla="*/ 0 w 51"/>
                <a:gd name="T15" fmla="*/ 0 h 159"/>
                <a:gd name="T16" fmla="*/ 0 w 51"/>
                <a:gd name="T17" fmla="*/ 0 h 159"/>
                <a:gd name="T18" fmla="*/ 0 w 51"/>
                <a:gd name="T19" fmla="*/ 0 h 159"/>
                <a:gd name="T20" fmla="*/ 0 w 51"/>
                <a:gd name="T21" fmla="*/ 0 h 159"/>
                <a:gd name="T22" fmla="*/ 0 w 51"/>
                <a:gd name="T23" fmla="*/ 0 h 159"/>
                <a:gd name="T24" fmla="*/ 0 w 51"/>
                <a:gd name="T25" fmla="*/ 0 h 159"/>
                <a:gd name="T26" fmla="*/ 0 w 51"/>
                <a:gd name="T27" fmla="*/ 0 h 159"/>
                <a:gd name="T28" fmla="*/ 0 w 51"/>
                <a:gd name="T29" fmla="*/ 0 h 159"/>
                <a:gd name="T30" fmla="*/ 0 w 51"/>
                <a:gd name="T31" fmla="*/ 0 h 159"/>
                <a:gd name="T32" fmla="*/ 0 w 51"/>
                <a:gd name="T33" fmla="*/ 0 h 159"/>
                <a:gd name="T34" fmla="*/ 0 w 51"/>
                <a:gd name="T35" fmla="*/ 0 h 159"/>
                <a:gd name="T36" fmla="*/ 0 w 51"/>
                <a:gd name="T37" fmla="*/ 0 h 159"/>
                <a:gd name="T38" fmla="*/ 0 w 51"/>
                <a:gd name="T39" fmla="*/ 0 h 159"/>
                <a:gd name="T40" fmla="*/ 0 w 51"/>
                <a:gd name="T41" fmla="*/ 0 h 159"/>
                <a:gd name="T42" fmla="*/ 0 w 51"/>
                <a:gd name="T43" fmla="*/ 0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159"/>
                <a:gd name="T68" fmla="*/ 51 w 51"/>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159">
                  <a:moveTo>
                    <a:pt x="0" y="131"/>
                  </a:moveTo>
                  <a:lnTo>
                    <a:pt x="0" y="159"/>
                  </a:lnTo>
                  <a:lnTo>
                    <a:pt x="19" y="156"/>
                  </a:lnTo>
                  <a:lnTo>
                    <a:pt x="36" y="143"/>
                  </a:lnTo>
                  <a:lnTo>
                    <a:pt x="46" y="124"/>
                  </a:lnTo>
                  <a:lnTo>
                    <a:pt x="51" y="97"/>
                  </a:lnTo>
                  <a:lnTo>
                    <a:pt x="51" y="0"/>
                  </a:lnTo>
                  <a:lnTo>
                    <a:pt x="25" y="0"/>
                  </a:lnTo>
                  <a:lnTo>
                    <a:pt x="22" y="17"/>
                  </a:lnTo>
                  <a:lnTo>
                    <a:pt x="7" y="1"/>
                  </a:lnTo>
                  <a:lnTo>
                    <a:pt x="0" y="1"/>
                  </a:lnTo>
                  <a:lnTo>
                    <a:pt x="0" y="23"/>
                  </a:lnTo>
                  <a:lnTo>
                    <a:pt x="16" y="30"/>
                  </a:lnTo>
                  <a:lnTo>
                    <a:pt x="22" y="55"/>
                  </a:lnTo>
                  <a:lnTo>
                    <a:pt x="16" y="75"/>
                  </a:lnTo>
                  <a:lnTo>
                    <a:pt x="0" y="84"/>
                  </a:lnTo>
                  <a:lnTo>
                    <a:pt x="0" y="107"/>
                  </a:lnTo>
                  <a:lnTo>
                    <a:pt x="9" y="104"/>
                  </a:lnTo>
                  <a:lnTo>
                    <a:pt x="25" y="88"/>
                  </a:lnTo>
                  <a:lnTo>
                    <a:pt x="20" y="121"/>
                  </a:lnTo>
                  <a:lnTo>
                    <a:pt x="0" y="131"/>
                  </a:lnTo>
                  <a:close/>
                </a:path>
              </a:pathLst>
            </a:custGeom>
            <a:solidFill>
              <a:srgbClr val="000000"/>
            </a:solidFill>
            <a:ln w="9525">
              <a:noFill/>
              <a:round/>
              <a:headEnd/>
              <a:tailEnd/>
            </a:ln>
          </p:spPr>
          <p:txBody>
            <a:bodyPr/>
            <a:lstStyle/>
            <a:p>
              <a:endParaRPr lang="en-US"/>
            </a:p>
          </p:txBody>
        </p:sp>
        <p:sp>
          <p:nvSpPr>
            <p:cNvPr id="39" name="Freeform 114"/>
            <p:cNvSpPr>
              <a:spLocks/>
            </p:cNvSpPr>
            <p:nvPr/>
          </p:nvSpPr>
          <p:spPr bwMode="auto">
            <a:xfrm>
              <a:off x="5167" y="624"/>
              <a:ext cx="20" cy="38"/>
            </a:xfrm>
            <a:custGeom>
              <a:avLst/>
              <a:gdLst>
                <a:gd name="T0" fmla="*/ 0 w 58"/>
                <a:gd name="T1" fmla="*/ 0 h 114"/>
                <a:gd name="T2" fmla="*/ 0 w 58"/>
                <a:gd name="T3" fmla="*/ 0 h 114"/>
                <a:gd name="T4" fmla="*/ 0 w 58"/>
                <a:gd name="T5" fmla="*/ 0 h 114"/>
                <a:gd name="T6" fmla="*/ 0 w 58"/>
                <a:gd name="T7" fmla="*/ 0 h 114"/>
                <a:gd name="T8" fmla="*/ 0 w 58"/>
                <a:gd name="T9" fmla="*/ 0 h 114"/>
                <a:gd name="T10" fmla="*/ 0 w 58"/>
                <a:gd name="T11" fmla="*/ 0 h 114"/>
                <a:gd name="T12" fmla="*/ 0 w 58"/>
                <a:gd name="T13" fmla="*/ 0 h 114"/>
                <a:gd name="T14" fmla="*/ 0 w 58"/>
                <a:gd name="T15" fmla="*/ 0 h 114"/>
                <a:gd name="T16" fmla="*/ 0 w 58"/>
                <a:gd name="T17" fmla="*/ 0 h 114"/>
                <a:gd name="T18" fmla="*/ 0 w 58"/>
                <a:gd name="T19" fmla="*/ 0 h 114"/>
                <a:gd name="T20" fmla="*/ 0 w 58"/>
                <a:gd name="T21" fmla="*/ 0 h 114"/>
                <a:gd name="T22" fmla="*/ 0 w 58"/>
                <a:gd name="T23" fmla="*/ 0 h 114"/>
                <a:gd name="T24" fmla="*/ 0 w 58"/>
                <a:gd name="T25" fmla="*/ 0 h 114"/>
                <a:gd name="T26" fmla="*/ 0 w 58"/>
                <a:gd name="T27" fmla="*/ 0 h 114"/>
                <a:gd name="T28" fmla="*/ 0 w 58"/>
                <a:gd name="T29" fmla="*/ 0 h 114"/>
                <a:gd name="T30" fmla="*/ 0 w 58"/>
                <a:gd name="T31" fmla="*/ 0 h 114"/>
                <a:gd name="T32" fmla="*/ 0 w 58"/>
                <a:gd name="T33" fmla="*/ 0 h 114"/>
                <a:gd name="T34" fmla="*/ 0 w 58"/>
                <a:gd name="T35" fmla="*/ 0 h 114"/>
                <a:gd name="T36" fmla="*/ 0 w 58"/>
                <a:gd name="T37" fmla="*/ 0 h 114"/>
                <a:gd name="T38" fmla="*/ 0 w 58"/>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
                <a:gd name="T61" fmla="*/ 0 h 114"/>
                <a:gd name="T62" fmla="*/ 58 w 5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 h="114">
                  <a:moveTo>
                    <a:pt x="58" y="27"/>
                  </a:moveTo>
                  <a:lnTo>
                    <a:pt x="58" y="5"/>
                  </a:lnTo>
                  <a:lnTo>
                    <a:pt x="44" y="0"/>
                  </a:lnTo>
                  <a:lnTo>
                    <a:pt x="25" y="5"/>
                  </a:lnTo>
                  <a:lnTo>
                    <a:pt x="11" y="18"/>
                  </a:lnTo>
                  <a:lnTo>
                    <a:pt x="5" y="36"/>
                  </a:lnTo>
                  <a:lnTo>
                    <a:pt x="0" y="59"/>
                  </a:lnTo>
                  <a:lnTo>
                    <a:pt x="11" y="96"/>
                  </a:lnTo>
                  <a:lnTo>
                    <a:pt x="25" y="109"/>
                  </a:lnTo>
                  <a:lnTo>
                    <a:pt x="44" y="114"/>
                  </a:lnTo>
                  <a:lnTo>
                    <a:pt x="58" y="111"/>
                  </a:lnTo>
                  <a:lnTo>
                    <a:pt x="58" y="88"/>
                  </a:lnTo>
                  <a:lnTo>
                    <a:pt x="52" y="91"/>
                  </a:lnTo>
                  <a:lnTo>
                    <a:pt x="35" y="79"/>
                  </a:lnTo>
                  <a:lnTo>
                    <a:pt x="31" y="59"/>
                  </a:lnTo>
                  <a:lnTo>
                    <a:pt x="35" y="34"/>
                  </a:lnTo>
                  <a:lnTo>
                    <a:pt x="42" y="26"/>
                  </a:lnTo>
                  <a:lnTo>
                    <a:pt x="52" y="24"/>
                  </a:lnTo>
                  <a:lnTo>
                    <a:pt x="58" y="27"/>
                  </a:lnTo>
                  <a:close/>
                </a:path>
              </a:pathLst>
            </a:custGeom>
            <a:solidFill>
              <a:srgbClr val="000000"/>
            </a:solidFill>
            <a:ln w="9525">
              <a:noFill/>
              <a:round/>
              <a:headEnd/>
              <a:tailEnd/>
            </a:ln>
          </p:spPr>
          <p:txBody>
            <a:bodyPr/>
            <a:lstStyle/>
            <a:p>
              <a:endParaRPr lang="en-US"/>
            </a:p>
          </p:txBody>
        </p:sp>
        <p:sp>
          <p:nvSpPr>
            <p:cNvPr id="40" name="Freeform 115"/>
            <p:cNvSpPr>
              <a:spLocks/>
            </p:cNvSpPr>
            <p:nvPr/>
          </p:nvSpPr>
          <p:spPr bwMode="auto">
            <a:xfrm>
              <a:off x="5171" y="667"/>
              <a:ext cx="16" cy="11"/>
            </a:xfrm>
            <a:custGeom>
              <a:avLst/>
              <a:gdLst>
                <a:gd name="T0" fmla="*/ 0 w 47"/>
                <a:gd name="T1" fmla="*/ 0 h 33"/>
                <a:gd name="T2" fmla="*/ 0 w 47"/>
                <a:gd name="T3" fmla="*/ 0 h 33"/>
                <a:gd name="T4" fmla="*/ 0 w 47"/>
                <a:gd name="T5" fmla="*/ 0 h 33"/>
                <a:gd name="T6" fmla="*/ 0 w 47"/>
                <a:gd name="T7" fmla="*/ 0 h 33"/>
                <a:gd name="T8" fmla="*/ 0 w 47"/>
                <a:gd name="T9" fmla="*/ 0 h 33"/>
                <a:gd name="T10" fmla="*/ 0 w 47"/>
                <a:gd name="T11" fmla="*/ 0 h 33"/>
                <a:gd name="T12" fmla="*/ 0 w 47"/>
                <a:gd name="T13" fmla="*/ 0 h 33"/>
                <a:gd name="T14" fmla="*/ 0 w 47"/>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3"/>
                <a:gd name="T26" fmla="*/ 47 w 47"/>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3">
                  <a:moveTo>
                    <a:pt x="47" y="33"/>
                  </a:moveTo>
                  <a:lnTo>
                    <a:pt x="47" y="5"/>
                  </a:lnTo>
                  <a:lnTo>
                    <a:pt x="34" y="13"/>
                  </a:lnTo>
                  <a:lnTo>
                    <a:pt x="4" y="0"/>
                  </a:lnTo>
                  <a:lnTo>
                    <a:pt x="0" y="26"/>
                  </a:lnTo>
                  <a:lnTo>
                    <a:pt x="39" y="33"/>
                  </a:lnTo>
                  <a:lnTo>
                    <a:pt x="47" y="33"/>
                  </a:lnTo>
                  <a:close/>
                </a:path>
              </a:pathLst>
            </a:custGeom>
            <a:solidFill>
              <a:srgbClr val="000000"/>
            </a:solidFill>
            <a:ln w="9525">
              <a:noFill/>
              <a:round/>
              <a:headEnd/>
              <a:tailEnd/>
            </a:ln>
          </p:spPr>
          <p:txBody>
            <a:bodyPr/>
            <a:lstStyle/>
            <a:p>
              <a:endParaRPr lang="en-US"/>
            </a:p>
          </p:txBody>
        </p:sp>
        <p:sp>
          <p:nvSpPr>
            <p:cNvPr id="41" name="Freeform 116"/>
            <p:cNvSpPr>
              <a:spLocks/>
            </p:cNvSpPr>
            <p:nvPr/>
          </p:nvSpPr>
          <p:spPr bwMode="auto">
            <a:xfrm>
              <a:off x="4297" y="361"/>
              <a:ext cx="206" cy="274"/>
            </a:xfrm>
            <a:custGeom>
              <a:avLst/>
              <a:gdLst>
                <a:gd name="T0" fmla="*/ 0 w 618"/>
                <a:gd name="T1" fmla="*/ 0 h 824"/>
                <a:gd name="T2" fmla="*/ 0 w 618"/>
                <a:gd name="T3" fmla="*/ 0 h 824"/>
                <a:gd name="T4" fmla="*/ 0 w 618"/>
                <a:gd name="T5" fmla="*/ 0 h 824"/>
                <a:gd name="T6" fmla="*/ 0 w 618"/>
                <a:gd name="T7" fmla="*/ 0 h 824"/>
                <a:gd name="T8" fmla="*/ 0 w 618"/>
                <a:gd name="T9" fmla="*/ 0 h 824"/>
                <a:gd name="T10" fmla="*/ 0 w 618"/>
                <a:gd name="T11" fmla="*/ 0 h 824"/>
                <a:gd name="T12" fmla="*/ 0 w 618"/>
                <a:gd name="T13" fmla="*/ 0 h 824"/>
                <a:gd name="T14" fmla="*/ 0 w 618"/>
                <a:gd name="T15" fmla="*/ 0 h 824"/>
                <a:gd name="T16" fmla="*/ 0 w 618"/>
                <a:gd name="T17" fmla="*/ 0 h 824"/>
                <a:gd name="T18" fmla="*/ 0 w 618"/>
                <a:gd name="T19" fmla="*/ 0 h 824"/>
                <a:gd name="T20" fmla="*/ 0 w 618"/>
                <a:gd name="T21" fmla="*/ 0 h 824"/>
                <a:gd name="T22" fmla="*/ 0 w 618"/>
                <a:gd name="T23" fmla="*/ 0 h 824"/>
                <a:gd name="T24" fmla="*/ 0 w 618"/>
                <a:gd name="T25" fmla="*/ 0 h 824"/>
                <a:gd name="T26" fmla="*/ 0 w 618"/>
                <a:gd name="T27" fmla="*/ 0 h 824"/>
                <a:gd name="T28" fmla="*/ 0 w 618"/>
                <a:gd name="T29" fmla="*/ 0 h 824"/>
                <a:gd name="T30" fmla="*/ 0 w 618"/>
                <a:gd name="T31" fmla="*/ 0 h 824"/>
                <a:gd name="T32" fmla="*/ 0 w 618"/>
                <a:gd name="T33" fmla="*/ 0 h 824"/>
                <a:gd name="T34" fmla="*/ 0 w 618"/>
                <a:gd name="T35" fmla="*/ 0 h 824"/>
                <a:gd name="T36" fmla="*/ 0 w 618"/>
                <a:gd name="T37" fmla="*/ 0 h 824"/>
                <a:gd name="T38" fmla="*/ 0 w 618"/>
                <a:gd name="T39" fmla="*/ 0 h 824"/>
                <a:gd name="T40" fmla="*/ 0 w 618"/>
                <a:gd name="T41" fmla="*/ 0 h 824"/>
                <a:gd name="T42" fmla="*/ 0 w 618"/>
                <a:gd name="T43" fmla="*/ 0 h 824"/>
                <a:gd name="T44" fmla="*/ 0 w 618"/>
                <a:gd name="T45" fmla="*/ 0 h 824"/>
                <a:gd name="T46" fmla="*/ 0 w 618"/>
                <a:gd name="T47" fmla="*/ 0 h 824"/>
                <a:gd name="T48" fmla="*/ 0 w 618"/>
                <a:gd name="T49" fmla="*/ 0 h 824"/>
                <a:gd name="T50" fmla="*/ 0 w 618"/>
                <a:gd name="T51" fmla="*/ 0 h 824"/>
                <a:gd name="T52" fmla="*/ 0 w 618"/>
                <a:gd name="T53" fmla="*/ 0 h 8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8"/>
                <a:gd name="T82" fmla="*/ 0 h 824"/>
                <a:gd name="T83" fmla="*/ 618 w 618"/>
                <a:gd name="T84" fmla="*/ 824 h 8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8" h="824">
                  <a:moveTo>
                    <a:pt x="618" y="0"/>
                  </a:moveTo>
                  <a:lnTo>
                    <a:pt x="313" y="0"/>
                  </a:lnTo>
                  <a:lnTo>
                    <a:pt x="273" y="8"/>
                  </a:lnTo>
                  <a:lnTo>
                    <a:pt x="242" y="33"/>
                  </a:lnTo>
                  <a:lnTo>
                    <a:pt x="27" y="249"/>
                  </a:lnTo>
                  <a:lnTo>
                    <a:pt x="5" y="278"/>
                  </a:lnTo>
                  <a:lnTo>
                    <a:pt x="0" y="309"/>
                  </a:lnTo>
                  <a:lnTo>
                    <a:pt x="0" y="794"/>
                  </a:lnTo>
                  <a:lnTo>
                    <a:pt x="10" y="814"/>
                  </a:lnTo>
                  <a:lnTo>
                    <a:pt x="30" y="824"/>
                  </a:lnTo>
                  <a:lnTo>
                    <a:pt x="245" y="824"/>
                  </a:lnTo>
                  <a:lnTo>
                    <a:pt x="494" y="574"/>
                  </a:lnTo>
                  <a:lnTo>
                    <a:pt x="313" y="574"/>
                  </a:lnTo>
                  <a:lnTo>
                    <a:pt x="290" y="570"/>
                  </a:lnTo>
                  <a:lnTo>
                    <a:pt x="270" y="557"/>
                  </a:lnTo>
                  <a:lnTo>
                    <a:pt x="254" y="537"/>
                  </a:lnTo>
                  <a:lnTo>
                    <a:pt x="248" y="509"/>
                  </a:lnTo>
                  <a:lnTo>
                    <a:pt x="248" y="310"/>
                  </a:lnTo>
                  <a:lnTo>
                    <a:pt x="254" y="286"/>
                  </a:lnTo>
                  <a:lnTo>
                    <a:pt x="265" y="265"/>
                  </a:lnTo>
                  <a:lnTo>
                    <a:pt x="287" y="251"/>
                  </a:lnTo>
                  <a:lnTo>
                    <a:pt x="313" y="245"/>
                  </a:lnTo>
                  <a:lnTo>
                    <a:pt x="358" y="245"/>
                  </a:lnTo>
                  <a:lnTo>
                    <a:pt x="378" y="241"/>
                  </a:lnTo>
                  <a:lnTo>
                    <a:pt x="394" y="224"/>
                  </a:lnTo>
                  <a:lnTo>
                    <a:pt x="618" y="0"/>
                  </a:lnTo>
                  <a:close/>
                </a:path>
              </a:pathLst>
            </a:custGeom>
            <a:solidFill>
              <a:srgbClr val="0000FF"/>
            </a:solidFill>
            <a:ln w="9525">
              <a:noFill/>
              <a:round/>
              <a:headEnd/>
              <a:tailEnd/>
            </a:ln>
          </p:spPr>
          <p:txBody>
            <a:bodyPr/>
            <a:lstStyle/>
            <a:p>
              <a:endParaRPr lang="en-US"/>
            </a:p>
          </p:txBody>
        </p:sp>
        <p:sp>
          <p:nvSpPr>
            <p:cNvPr id="42" name="Freeform 117"/>
            <p:cNvSpPr>
              <a:spLocks/>
            </p:cNvSpPr>
            <p:nvPr/>
          </p:nvSpPr>
          <p:spPr bwMode="auto">
            <a:xfrm>
              <a:off x="4444" y="409"/>
              <a:ext cx="100" cy="121"/>
            </a:xfrm>
            <a:custGeom>
              <a:avLst/>
              <a:gdLst>
                <a:gd name="T0" fmla="*/ 0 w 299"/>
                <a:gd name="T1" fmla="*/ 0 h 363"/>
                <a:gd name="T2" fmla="*/ 0 w 299"/>
                <a:gd name="T3" fmla="*/ 0 h 363"/>
                <a:gd name="T4" fmla="*/ 0 w 299"/>
                <a:gd name="T5" fmla="*/ 0 h 363"/>
                <a:gd name="T6" fmla="*/ 0 w 299"/>
                <a:gd name="T7" fmla="*/ 0 h 363"/>
                <a:gd name="T8" fmla="*/ 0 w 299"/>
                <a:gd name="T9" fmla="*/ 0 h 363"/>
                <a:gd name="T10" fmla="*/ 0 w 299"/>
                <a:gd name="T11" fmla="*/ 0 h 363"/>
                <a:gd name="T12" fmla="*/ 0 w 299"/>
                <a:gd name="T13" fmla="*/ 0 h 363"/>
                <a:gd name="T14" fmla="*/ 0 w 299"/>
                <a:gd name="T15" fmla="*/ 0 h 363"/>
                <a:gd name="T16" fmla="*/ 0 w 299"/>
                <a:gd name="T17" fmla="*/ 0 h 363"/>
                <a:gd name="T18" fmla="*/ 0 w 299"/>
                <a:gd name="T19" fmla="*/ 0 h 363"/>
                <a:gd name="T20" fmla="*/ 0 w 299"/>
                <a:gd name="T21" fmla="*/ 0 h 363"/>
                <a:gd name="T22" fmla="*/ 0 w 299"/>
                <a:gd name="T23" fmla="*/ 0 h 363"/>
                <a:gd name="T24" fmla="*/ 0 w 299"/>
                <a:gd name="T25" fmla="*/ 0 h 363"/>
                <a:gd name="T26" fmla="*/ 0 w 299"/>
                <a:gd name="T27" fmla="*/ 0 h 3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9"/>
                <a:gd name="T43" fmla="*/ 0 h 363"/>
                <a:gd name="T44" fmla="*/ 299 w 299"/>
                <a:gd name="T45" fmla="*/ 363 h 3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9" h="363">
                  <a:moveTo>
                    <a:pt x="91" y="0"/>
                  </a:moveTo>
                  <a:lnTo>
                    <a:pt x="0" y="102"/>
                  </a:lnTo>
                  <a:lnTo>
                    <a:pt x="65" y="102"/>
                  </a:lnTo>
                  <a:lnTo>
                    <a:pt x="87" y="106"/>
                  </a:lnTo>
                  <a:lnTo>
                    <a:pt x="106" y="121"/>
                  </a:lnTo>
                  <a:lnTo>
                    <a:pt x="123" y="157"/>
                  </a:lnTo>
                  <a:lnTo>
                    <a:pt x="123" y="363"/>
                  </a:lnTo>
                  <a:lnTo>
                    <a:pt x="230" y="258"/>
                  </a:lnTo>
                  <a:lnTo>
                    <a:pt x="230" y="131"/>
                  </a:lnTo>
                  <a:lnTo>
                    <a:pt x="235" y="85"/>
                  </a:lnTo>
                  <a:lnTo>
                    <a:pt x="259" y="44"/>
                  </a:lnTo>
                  <a:lnTo>
                    <a:pt x="299" y="0"/>
                  </a:lnTo>
                  <a:lnTo>
                    <a:pt x="91" y="0"/>
                  </a:lnTo>
                  <a:close/>
                </a:path>
              </a:pathLst>
            </a:custGeom>
            <a:solidFill>
              <a:srgbClr val="0000FF"/>
            </a:solidFill>
            <a:ln w="9525">
              <a:noFill/>
              <a:round/>
              <a:headEnd/>
              <a:tailEnd/>
            </a:ln>
          </p:spPr>
          <p:txBody>
            <a:bodyPr/>
            <a:lstStyle/>
            <a:p>
              <a:endParaRPr lang="en-US"/>
            </a:p>
          </p:txBody>
        </p:sp>
        <p:sp>
          <p:nvSpPr>
            <p:cNvPr id="43" name="Freeform 118"/>
            <p:cNvSpPr>
              <a:spLocks/>
            </p:cNvSpPr>
            <p:nvPr/>
          </p:nvSpPr>
          <p:spPr bwMode="auto">
            <a:xfrm>
              <a:off x="4536" y="409"/>
              <a:ext cx="77" cy="122"/>
            </a:xfrm>
            <a:custGeom>
              <a:avLst/>
              <a:gdLst>
                <a:gd name="T0" fmla="*/ 0 w 230"/>
                <a:gd name="T1" fmla="*/ 0 h 365"/>
                <a:gd name="T2" fmla="*/ 0 w 230"/>
                <a:gd name="T3" fmla="*/ 0 h 365"/>
                <a:gd name="T4" fmla="*/ 0 w 230"/>
                <a:gd name="T5" fmla="*/ 0 h 365"/>
                <a:gd name="T6" fmla="*/ 0 w 230"/>
                <a:gd name="T7" fmla="*/ 0 h 365"/>
                <a:gd name="T8" fmla="*/ 0 w 230"/>
                <a:gd name="T9" fmla="*/ 0 h 365"/>
                <a:gd name="T10" fmla="*/ 0 w 230"/>
                <a:gd name="T11" fmla="*/ 0 h 365"/>
                <a:gd name="T12" fmla="*/ 0 w 230"/>
                <a:gd name="T13" fmla="*/ 0 h 365"/>
                <a:gd name="T14" fmla="*/ 0 w 230"/>
                <a:gd name="T15" fmla="*/ 0 h 365"/>
                <a:gd name="T16" fmla="*/ 0 w 230"/>
                <a:gd name="T17" fmla="*/ 0 h 365"/>
                <a:gd name="T18" fmla="*/ 0 w 230"/>
                <a:gd name="T19" fmla="*/ 0 h 365"/>
                <a:gd name="T20" fmla="*/ 0 w 230"/>
                <a:gd name="T21" fmla="*/ 0 h 365"/>
                <a:gd name="T22" fmla="*/ 0 w 230"/>
                <a:gd name="T23" fmla="*/ 0 h 365"/>
                <a:gd name="T24" fmla="*/ 0 w 230"/>
                <a:gd name="T25" fmla="*/ 0 h 3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0"/>
                <a:gd name="T40" fmla="*/ 0 h 365"/>
                <a:gd name="T41" fmla="*/ 230 w 230"/>
                <a:gd name="T42" fmla="*/ 365 h 3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0" h="365">
                  <a:moveTo>
                    <a:pt x="81" y="0"/>
                  </a:moveTo>
                  <a:lnTo>
                    <a:pt x="26" y="54"/>
                  </a:lnTo>
                  <a:lnTo>
                    <a:pt x="6" y="86"/>
                  </a:lnTo>
                  <a:lnTo>
                    <a:pt x="0" y="122"/>
                  </a:lnTo>
                  <a:lnTo>
                    <a:pt x="0" y="365"/>
                  </a:lnTo>
                  <a:lnTo>
                    <a:pt x="110" y="255"/>
                  </a:lnTo>
                  <a:lnTo>
                    <a:pt x="108" y="189"/>
                  </a:lnTo>
                  <a:lnTo>
                    <a:pt x="113" y="138"/>
                  </a:lnTo>
                  <a:lnTo>
                    <a:pt x="118" y="115"/>
                  </a:lnTo>
                  <a:lnTo>
                    <a:pt x="131" y="98"/>
                  </a:lnTo>
                  <a:lnTo>
                    <a:pt x="230" y="0"/>
                  </a:lnTo>
                  <a:lnTo>
                    <a:pt x="81" y="0"/>
                  </a:lnTo>
                  <a:close/>
                </a:path>
              </a:pathLst>
            </a:custGeom>
            <a:solidFill>
              <a:srgbClr val="0000FF"/>
            </a:solidFill>
            <a:ln w="9525">
              <a:noFill/>
              <a:round/>
              <a:headEnd/>
              <a:tailEnd/>
            </a:ln>
          </p:spPr>
          <p:txBody>
            <a:bodyPr/>
            <a:lstStyle/>
            <a:p>
              <a:endParaRPr lang="en-US"/>
            </a:p>
          </p:txBody>
        </p:sp>
        <p:sp>
          <p:nvSpPr>
            <p:cNvPr id="44" name="Freeform 119"/>
            <p:cNvSpPr>
              <a:spLocks/>
            </p:cNvSpPr>
            <p:nvPr/>
          </p:nvSpPr>
          <p:spPr bwMode="auto">
            <a:xfrm>
              <a:off x="4392" y="374"/>
              <a:ext cx="276" cy="351"/>
            </a:xfrm>
            <a:custGeom>
              <a:avLst/>
              <a:gdLst>
                <a:gd name="T0" fmla="*/ 0 w 827"/>
                <a:gd name="T1" fmla="*/ 0 h 1054"/>
                <a:gd name="T2" fmla="*/ 0 w 827"/>
                <a:gd name="T3" fmla="*/ 0 h 1054"/>
                <a:gd name="T4" fmla="*/ 0 w 827"/>
                <a:gd name="T5" fmla="*/ 0 h 1054"/>
                <a:gd name="T6" fmla="*/ 0 w 827"/>
                <a:gd name="T7" fmla="*/ 0 h 1054"/>
                <a:gd name="T8" fmla="*/ 0 w 827"/>
                <a:gd name="T9" fmla="*/ 0 h 1054"/>
                <a:gd name="T10" fmla="*/ 0 w 827"/>
                <a:gd name="T11" fmla="*/ 0 h 1054"/>
                <a:gd name="T12" fmla="*/ 0 w 827"/>
                <a:gd name="T13" fmla="*/ 0 h 1054"/>
                <a:gd name="T14" fmla="*/ 0 w 827"/>
                <a:gd name="T15" fmla="*/ 0 h 1054"/>
                <a:gd name="T16" fmla="*/ 0 w 827"/>
                <a:gd name="T17" fmla="*/ 0 h 1054"/>
                <a:gd name="T18" fmla="*/ 0 w 827"/>
                <a:gd name="T19" fmla="*/ 0 h 1054"/>
                <a:gd name="T20" fmla="*/ 0 w 827"/>
                <a:gd name="T21" fmla="*/ 0 h 1054"/>
                <a:gd name="T22" fmla="*/ 0 w 827"/>
                <a:gd name="T23" fmla="*/ 0 h 1054"/>
                <a:gd name="T24" fmla="*/ 0 w 827"/>
                <a:gd name="T25" fmla="*/ 0 h 1054"/>
                <a:gd name="T26" fmla="*/ 0 w 827"/>
                <a:gd name="T27" fmla="*/ 0 h 1054"/>
                <a:gd name="T28" fmla="*/ 0 w 827"/>
                <a:gd name="T29" fmla="*/ 0 h 1054"/>
                <a:gd name="T30" fmla="*/ 0 w 827"/>
                <a:gd name="T31" fmla="*/ 0 h 1054"/>
                <a:gd name="T32" fmla="*/ 0 w 827"/>
                <a:gd name="T33" fmla="*/ 0 h 1054"/>
                <a:gd name="T34" fmla="*/ 0 w 827"/>
                <a:gd name="T35" fmla="*/ 0 h 1054"/>
                <a:gd name="T36" fmla="*/ 0 w 827"/>
                <a:gd name="T37" fmla="*/ 0 h 1054"/>
                <a:gd name="T38" fmla="*/ 0 w 827"/>
                <a:gd name="T39" fmla="*/ 0 h 1054"/>
                <a:gd name="T40" fmla="*/ 0 w 827"/>
                <a:gd name="T41" fmla="*/ 0 h 1054"/>
                <a:gd name="T42" fmla="*/ 0 w 827"/>
                <a:gd name="T43" fmla="*/ 0 h 1054"/>
                <a:gd name="T44" fmla="*/ 0 w 827"/>
                <a:gd name="T45" fmla="*/ 0 h 1054"/>
                <a:gd name="T46" fmla="*/ 0 w 827"/>
                <a:gd name="T47" fmla="*/ 0 h 10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7"/>
                <a:gd name="T73" fmla="*/ 0 h 1054"/>
                <a:gd name="T74" fmla="*/ 827 w 827"/>
                <a:gd name="T75" fmla="*/ 1054 h 105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7" h="1054">
                  <a:moveTo>
                    <a:pt x="248" y="556"/>
                  </a:moveTo>
                  <a:lnTo>
                    <a:pt x="0" y="806"/>
                  </a:lnTo>
                  <a:lnTo>
                    <a:pt x="0" y="1027"/>
                  </a:lnTo>
                  <a:lnTo>
                    <a:pt x="8" y="1046"/>
                  </a:lnTo>
                  <a:lnTo>
                    <a:pt x="30" y="1054"/>
                  </a:lnTo>
                  <a:lnTo>
                    <a:pt x="525" y="1054"/>
                  </a:lnTo>
                  <a:lnTo>
                    <a:pt x="559" y="1036"/>
                  </a:lnTo>
                  <a:lnTo>
                    <a:pt x="599" y="991"/>
                  </a:lnTo>
                  <a:lnTo>
                    <a:pt x="762" y="828"/>
                  </a:lnTo>
                  <a:lnTo>
                    <a:pt x="806" y="783"/>
                  </a:lnTo>
                  <a:lnTo>
                    <a:pt x="823" y="757"/>
                  </a:lnTo>
                  <a:lnTo>
                    <a:pt x="827" y="731"/>
                  </a:lnTo>
                  <a:lnTo>
                    <a:pt x="827" y="0"/>
                  </a:lnTo>
                  <a:lnTo>
                    <a:pt x="611" y="218"/>
                  </a:lnTo>
                  <a:lnTo>
                    <a:pt x="590" y="248"/>
                  </a:lnTo>
                  <a:lnTo>
                    <a:pt x="583" y="290"/>
                  </a:lnTo>
                  <a:lnTo>
                    <a:pt x="583" y="781"/>
                  </a:lnTo>
                  <a:lnTo>
                    <a:pt x="574" y="800"/>
                  </a:lnTo>
                  <a:lnTo>
                    <a:pt x="554" y="809"/>
                  </a:lnTo>
                  <a:lnTo>
                    <a:pt x="280" y="809"/>
                  </a:lnTo>
                  <a:lnTo>
                    <a:pt x="257" y="800"/>
                  </a:lnTo>
                  <a:lnTo>
                    <a:pt x="248" y="776"/>
                  </a:lnTo>
                  <a:lnTo>
                    <a:pt x="248" y="556"/>
                  </a:lnTo>
                  <a:close/>
                </a:path>
              </a:pathLst>
            </a:custGeom>
            <a:solidFill>
              <a:srgbClr val="008000"/>
            </a:solidFill>
            <a:ln w="9525">
              <a:noFill/>
              <a:round/>
              <a:headEnd/>
              <a:tailEnd/>
            </a:ln>
          </p:spPr>
          <p:txBody>
            <a:bodyPr/>
            <a:lstStyle/>
            <a:p>
              <a:endParaRPr lang="en-US"/>
            </a:p>
          </p:txBody>
        </p:sp>
        <p:sp>
          <p:nvSpPr>
            <p:cNvPr id="45" name="Freeform 120"/>
            <p:cNvSpPr>
              <a:spLocks/>
            </p:cNvSpPr>
            <p:nvPr/>
          </p:nvSpPr>
          <p:spPr bwMode="auto">
            <a:xfrm>
              <a:off x="4425" y="457"/>
              <a:ext cx="43" cy="81"/>
            </a:xfrm>
            <a:custGeom>
              <a:avLst/>
              <a:gdLst>
                <a:gd name="T0" fmla="*/ 0 w 130"/>
                <a:gd name="T1" fmla="*/ 0 h 243"/>
                <a:gd name="T2" fmla="*/ 0 w 130"/>
                <a:gd name="T3" fmla="*/ 0 h 243"/>
                <a:gd name="T4" fmla="*/ 0 w 130"/>
                <a:gd name="T5" fmla="*/ 0 h 243"/>
                <a:gd name="T6" fmla="*/ 0 w 130"/>
                <a:gd name="T7" fmla="*/ 0 h 243"/>
                <a:gd name="T8" fmla="*/ 0 w 130"/>
                <a:gd name="T9" fmla="*/ 0 h 243"/>
                <a:gd name="T10" fmla="*/ 0 w 130"/>
                <a:gd name="T11" fmla="*/ 0 h 243"/>
                <a:gd name="T12" fmla="*/ 0 w 130"/>
                <a:gd name="T13" fmla="*/ 0 h 243"/>
                <a:gd name="T14" fmla="*/ 0 w 130"/>
                <a:gd name="T15" fmla="*/ 0 h 243"/>
                <a:gd name="T16" fmla="*/ 0 w 130"/>
                <a:gd name="T17" fmla="*/ 0 h 243"/>
                <a:gd name="T18" fmla="*/ 0 w 130"/>
                <a:gd name="T19" fmla="*/ 0 h 243"/>
                <a:gd name="T20" fmla="*/ 0 w 130"/>
                <a:gd name="T21" fmla="*/ 0 h 243"/>
                <a:gd name="T22" fmla="*/ 0 w 130"/>
                <a:gd name="T23" fmla="*/ 0 h 243"/>
                <a:gd name="T24" fmla="*/ 0 w 130"/>
                <a:gd name="T25" fmla="*/ 0 h 243"/>
                <a:gd name="T26" fmla="*/ 0 w 130"/>
                <a:gd name="T27" fmla="*/ 0 h 2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0"/>
                <a:gd name="T43" fmla="*/ 0 h 243"/>
                <a:gd name="T44" fmla="*/ 130 w 130"/>
                <a:gd name="T45" fmla="*/ 243 h 2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0" h="243">
                  <a:moveTo>
                    <a:pt x="103" y="243"/>
                  </a:moveTo>
                  <a:lnTo>
                    <a:pt x="122" y="234"/>
                  </a:lnTo>
                  <a:lnTo>
                    <a:pt x="130" y="214"/>
                  </a:lnTo>
                  <a:lnTo>
                    <a:pt x="130" y="31"/>
                  </a:lnTo>
                  <a:lnTo>
                    <a:pt x="122" y="9"/>
                  </a:lnTo>
                  <a:lnTo>
                    <a:pt x="103" y="0"/>
                  </a:lnTo>
                  <a:lnTo>
                    <a:pt x="31" y="0"/>
                  </a:lnTo>
                  <a:lnTo>
                    <a:pt x="9" y="9"/>
                  </a:lnTo>
                  <a:lnTo>
                    <a:pt x="0" y="31"/>
                  </a:lnTo>
                  <a:lnTo>
                    <a:pt x="0" y="214"/>
                  </a:lnTo>
                  <a:lnTo>
                    <a:pt x="9" y="234"/>
                  </a:lnTo>
                  <a:lnTo>
                    <a:pt x="31" y="243"/>
                  </a:lnTo>
                  <a:lnTo>
                    <a:pt x="103" y="243"/>
                  </a:lnTo>
                  <a:close/>
                </a:path>
              </a:pathLst>
            </a:custGeom>
            <a:solidFill>
              <a:srgbClr val="0000FF"/>
            </a:solidFill>
            <a:ln w="9525">
              <a:noFill/>
              <a:round/>
              <a:headEnd/>
              <a:tailEnd/>
            </a:ln>
          </p:spPr>
          <p:txBody>
            <a:bodyPr/>
            <a:lstStyle/>
            <a:p>
              <a:endParaRPr lang="en-US"/>
            </a:p>
          </p:txBody>
        </p:sp>
        <p:sp>
          <p:nvSpPr>
            <p:cNvPr id="46" name="Freeform 121"/>
            <p:cNvSpPr>
              <a:spLocks/>
            </p:cNvSpPr>
            <p:nvPr/>
          </p:nvSpPr>
          <p:spPr bwMode="auto">
            <a:xfrm>
              <a:off x="5163" y="425"/>
              <a:ext cx="17" cy="13"/>
            </a:xfrm>
            <a:custGeom>
              <a:avLst/>
              <a:gdLst>
                <a:gd name="T0" fmla="*/ 0 w 54"/>
                <a:gd name="T1" fmla="*/ 0 h 39"/>
                <a:gd name="T2" fmla="*/ 0 w 54"/>
                <a:gd name="T3" fmla="*/ 0 h 39"/>
                <a:gd name="T4" fmla="*/ 0 w 54"/>
                <a:gd name="T5" fmla="*/ 0 h 39"/>
                <a:gd name="T6" fmla="*/ 0 w 54"/>
                <a:gd name="T7" fmla="*/ 0 h 39"/>
                <a:gd name="T8" fmla="*/ 0 w 54"/>
                <a:gd name="T9" fmla="*/ 0 h 39"/>
                <a:gd name="T10" fmla="*/ 0 w 54"/>
                <a:gd name="T11" fmla="*/ 0 h 39"/>
                <a:gd name="T12" fmla="*/ 0 w 54"/>
                <a:gd name="T13" fmla="*/ 0 h 39"/>
                <a:gd name="T14" fmla="*/ 0 w 54"/>
                <a:gd name="T15" fmla="*/ 0 h 39"/>
                <a:gd name="T16" fmla="*/ 0 w 54"/>
                <a:gd name="T17" fmla="*/ 0 h 39"/>
                <a:gd name="T18" fmla="*/ 0 w 54"/>
                <a:gd name="T19" fmla="*/ 0 h 39"/>
                <a:gd name="T20" fmla="*/ 0 w 54"/>
                <a:gd name="T21" fmla="*/ 0 h 39"/>
                <a:gd name="T22" fmla="*/ 0 w 54"/>
                <a:gd name="T23" fmla="*/ 0 h 39"/>
                <a:gd name="T24" fmla="*/ 0 w 54"/>
                <a:gd name="T25" fmla="*/ 0 h 39"/>
                <a:gd name="T26" fmla="*/ 0 w 54"/>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
                <a:gd name="T43" fmla="*/ 0 h 39"/>
                <a:gd name="T44" fmla="*/ 54 w 54"/>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 h="39">
                  <a:moveTo>
                    <a:pt x="0" y="32"/>
                  </a:moveTo>
                  <a:lnTo>
                    <a:pt x="6" y="39"/>
                  </a:lnTo>
                  <a:lnTo>
                    <a:pt x="28" y="27"/>
                  </a:lnTo>
                  <a:lnTo>
                    <a:pt x="42" y="39"/>
                  </a:lnTo>
                  <a:lnTo>
                    <a:pt x="51" y="30"/>
                  </a:lnTo>
                  <a:lnTo>
                    <a:pt x="36" y="21"/>
                  </a:lnTo>
                  <a:lnTo>
                    <a:pt x="54" y="7"/>
                  </a:lnTo>
                  <a:lnTo>
                    <a:pt x="43" y="0"/>
                  </a:lnTo>
                  <a:lnTo>
                    <a:pt x="30" y="13"/>
                  </a:lnTo>
                  <a:lnTo>
                    <a:pt x="7" y="0"/>
                  </a:lnTo>
                  <a:lnTo>
                    <a:pt x="0" y="8"/>
                  </a:lnTo>
                  <a:lnTo>
                    <a:pt x="19" y="19"/>
                  </a:lnTo>
                  <a:lnTo>
                    <a:pt x="0" y="32"/>
                  </a:lnTo>
                  <a:close/>
                </a:path>
              </a:pathLst>
            </a:custGeom>
            <a:solidFill>
              <a:srgbClr val="000000"/>
            </a:solidFill>
            <a:ln w="9525">
              <a:noFill/>
              <a:round/>
              <a:headEnd/>
              <a:tailEnd/>
            </a:ln>
          </p:spPr>
          <p:txBody>
            <a:bodyPr/>
            <a:lstStyle/>
            <a:p>
              <a:endParaRPr lang="en-US"/>
            </a:p>
          </p:txBody>
        </p:sp>
        <p:sp>
          <p:nvSpPr>
            <p:cNvPr id="47" name="Freeform 122"/>
            <p:cNvSpPr>
              <a:spLocks/>
            </p:cNvSpPr>
            <p:nvPr/>
          </p:nvSpPr>
          <p:spPr bwMode="auto">
            <a:xfrm>
              <a:off x="5161" y="410"/>
              <a:ext cx="18" cy="13"/>
            </a:xfrm>
            <a:custGeom>
              <a:avLst/>
              <a:gdLst>
                <a:gd name="T0" fmla="*/ 0 w 53"/>
                <a:gd name="T1" fmla="*/ 0 h 40"/>
                <a:gd name="T2" fmla="*/ 0 w 53"/>
                <a:gd name="T3" fmla="*/ 0 h 40"/>
                <a:gd name="T4" fmla="*/ 0 w 53"/>
                <a:gd name="T5" fmla="*/ 0 h 40"/>
                <a:gd name="T6" fmla="*/ 0 w 53"/>
                <a:gd name="T7" fmla="*/ 0 h 40"/>
                <a:gd name="T8" fmla="*/ 0 w 53"/>
                <a:gd name="T9" fmla="*/ 0 h 40"/>
                <a:gd name="T10" fmla="*/ 0 w 53"/>
                <a:gd name="T11" fmla="*/ 0 h 40"/>
                <a:gd name="T12" fmla="*/ 0 w 53"/>
                <a:gd name="T13" fmla="*/ 0 h 40"/>
                <a:gd name="T14" fmla="*/ 0 w 53"/>
                <a:gd name="T15" fmla="*/ 0 h 40"/>
                <a:gd name="T16" fmla="*/ 0 w 53"/>
                <a:gd name="T17" fmla="*/ 0 h 40"/>
                <a:gd name="T18" fmla="*/ 0 w 53"/>
                <a:gd name="T19" fmla="*/ 0 h 40"/>
                <a:gd name="T20" fmla="*/ 0 w 53"/>
                <a:gd name="T21" fmla="*/ 0 h 40"/>
                <a:gd name="T22" fmla="*/ 0 w 53"/>
                <a:gd name="T23" fmla="*/ 0 h 40"/>
                <a:gd name="T24" fmla="*/ 0 w 53"/>
                <a:gd name="T25" fmla="*/ 0 h 40"/>
                <a:gd name="T26" fmla="*/ 0 w 53"/>
                <a:gd name="T27" fmla="*/ 0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
                <a:gd name="T43" fmla="*/ 0 h 40"/>
                <a:gd name="T44" fmla="*/ 53 w 53"/>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 h="40">
                  <a:moveTo>
                    <a:pt x="0" y="9"/>
                  </a:moveTo>
                  <a:lnTo>
                    <a:pt x="17" y="19"/>
                  </a:lnTo>
                  <a:lnTo>
                    <a:pt x="0" y="33"/>
                  </a:lnTo>
                  <a:lnTo>
                    <a:pt x="7" y="40"/>
                  </a:lnTo>
                  <a:lnTo>
                    <a:pt x="29" y="27"/>
                  </a:lnTo>
                  <a:lnTo>
                    <a:pt x="46" y="40"/>
                  </a:lnTo>
                  <a:lnTo>
                    <a:pt x="53" y="32"/>
                  </a:lnTo>
                  <a:lnTo>
                    <a:pt x="37" y="19"/>
                  </a:lnTo>
                  <a:lnTo>
                    <a:pt x="53" y="6"/>
                  </a:lnTo>
                  <a:lnTo>
                    <a:pt x="43" y="0"/>
                  </a:lnTo>
                  <a:lnTo>
                    <a:pt x="27" y="12"/>
                  </a:lnTo>
                  <a:lnTo>
                    <a:pt x="8" y="1"/>
                  </a:lnTo>
                  <a:lnTo>
                    <a:pt x="0" y="9"/>
                  </a:lnTo>
                  <a:close/>
                </a:path>
              </a:pathLst>
            </a:custGeom>
            <a:solidFill>
              <a:srgbClr val="000000"/>
            </a:solidFill>
            <a:ln w="9525">
              <a:noFill/>
              <a:round/>
              <a:headEnd/>
              <a:tailEnd/>
            </a:ln>
          </p:spPr>
          <p:txBody>
            <a:bodyPr/>
            <a:lstStyle/>
            <a:p>
              <a:endParaRPr lang="en-US"/>
            </a:p>
          </p:txBody>
        </p:sp>
        <p:sp>
          <p:nvSpPr>
            <p:cNvPr id="48" name="Freeform 123"/>
            <p:cNvSpPr>
              <a:spLocks/>
            </p:cNvSpPr>
            <p:nvPr/>
          </p:nvSpPr>
          <p:spPr bwMode="auto">
            <a:xfrm>
              <a:off x="5141" y="447"/>
              <a:ext cx="56" cy="32"/>
            </a:xfrm>
            <a:custGeom>
              <a:avLst/>
              <a:gdLst>
                <a:gd name="T0" fmla="*/ 0 w 167"/>
                <a:gd name="T1" fmla="*/ 0 h 95"/>
                <a:gd name="T2" fmla="*/ 0 w 167"/>
                <a:gd name="T3" fmla="*/ 0 h 95"/>
                <a:gd name="T4" fmla="*/ 0 w 167"/>
                <a:gd name="T5" fmla="*/ 0 h 95"/>
                <a:gd name="T6" fmla="*/ 0 w 167"/>
                <a:gd name="T7" fmla="*/ 0 h 95"/>
                <a:gd name="T8" fmla="*/ 0 w 167"/>
                <a:gd name="T9" fmla="*/ 0 h 95"/>
                <a:gd name="T10" fmla="*/ 0 w 167"/>
                <a:gd name="T11" fmla="*/ 0 h 95"/>
                <a:gd name="T12" fmla="*/ 0 w 167"/>
                <a:gd name="T13" fmla="*/ 0 h 95"/>
                <a:gd name="T14" fmla="*/ 0 w 167"/>
                <a:gd name="T15" fmla="*/ 0 h 95"/>
                <a:gd name="T16" fmla="*/ 0 w 167"/>
                <a:gd name="T17" fmla="*/ 0 h 95"/>
                <a:gd name="T18" fmla="*/ 0 w 167"/>
                <a:gd name="T19" fmla="*/ 0 h 95"/>
                <a:gd name="T20" fmla="*/ 0 w 167"/>
                <a:gd name="T21" fmla="*/ 0 h 95"/>
                <a:gd name="T22" fmla="*/ 0 w 167"/>
                <a:gd name="T23" fmla="*/ 0 h 95"/>
                <a:gd name="T24" fmla="*/ 0 w 167"/>
                <a:gd name="T25" fmla="*/ 0 h 95"/>
                <a:gd name="T26" fmla="*/ 0 w 167"/>
                <a:gd name="T27" fmla="*/ 0 h 95"/>
                <a:gd name="T28" fmla="*/ 0 w 167"/>
                <a:gd name="T29" fmla="*/ 0 h 95"/>
                <a:gd name="T30" fmla="*/ 0 w 167"/>
                <a:gd name="T31" fmla="*/ 0 h 95"/>
                <a:gd name="T32" fmla="*/ 0 w 167"/>
                <a:gd name="T33" fmla="*/ 0 h 95"/>
                <a:gd name="T34" fmla="*/ 0 w 167"/>
                <a:gd name="T35" fmla="*/ 0 h 95"/>
                <a:gd name="T36" fmla="*/ 0 w 167"/>
                <a:gd name="T37" fmla="*/ 0 h 95"/>
                <a:gd name="T38" fmla="*/ 0 w 167"/>
                <a:gd name="T39" fmla="*/ 0 h 95"/>
                <a:gd name="T40" fmla="*/ 0 w 167"/>
                <a:gd name="T41" fmla="*/ 0 h 95"/>
                <a:gd name="T42" fmla="*/ 0 w 167"/>
                <a:gd name="T43" fmla="*/ 0 h 95"/>
                <a:gd name="T44" fmla="*/ 0 w 167"/>
                <a:gd name="T45" fmla="*/ 0 h 95"/>
                <a:gd name="T46" fmla="*/ 0 w 167"/>
                <a:gd name="T47" fmla="*/ 0 h 95"/>
                <a:gd name="T48" fmla="*/ 0 w 167"/>
                <a:gd name="T49" fmla="*/ 0 h 95"/>
                <a:gd name="T50" fmla="*/ 0 w 167"/>
                <a:gd name="T51" fmla="*/ 0 h 95"/>
                <a:gd name="T52" fmla="*/ 0 w 167"/>
                <a:gd name="T53" fmla="*/ 0 h 95"/>
                <a:gd name="T54" fmla="*/ 0 w 167"/>
                <a:gd name="T55" fmla="*/ 0 h 95"/>
                <a:gd name="T56" fmla="*/ 0 w 167"/>
                <a:gd name="T57" fmla="*/ 0 h 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7"/>
                <a:gd name="T88" fmla="*/ 0 h 95"/>
                <a:gd name="T89" fmla="*/ 167 w 167"/>
                <a:gd name="T90" fmla="*/ 95 h 9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7" h="95">
                  <a:moveTo>
                    <a:pt x="34" y="17"/>
                  </a:moveTo>
                  <a:lnTo>
                    <a:pt x="104" y="17"/>
                  </a:lnTo>
                  <a:lnTo>
                    <a:pt x="83" y="33"/>
                  </a:lnTo>
                  <a:lnTo>
                    <a:pt x="74" y="27"/>
                  </a:lnTo>
                  <a:lnTo>
                    <a:pt x="61" y="34"/>
                  </a:lnTo>
                  <a:lnTo>
                    <a:pt x="67" y="37"/>
                  </a:lnTo>
                  <a:lnTo>
                    <a:pt x="77" y="44"/>
                  </a:lnTo>
                  <a:lnTo>
                    <a:pt x="0" y="44"/>
                  </a:lnTo>
                  <a:lnTo>
                    <a:pt x="0" y="60"/>
                  </a:lnTo>
                  <a:lnTo>
                    <a:pt x="87" y="60"/>
                  </a:lnTo>
                  <a:lnTo>
                    <a:pt x="87" y="69"/>
                  </a:lnTo>
                  <a:lnTo>
                    <a:pt x="86" y="76"/>
                  </a:lnTo>
                  <a:lnTo>
                    <a:pt x="76" y="79"/>
                  </a:lnTo>
                  <a:lnTo>
                    <a:pt x="44" y="78"/>
                  </a:lnTo>
                  <a:lnTo>
                    <a:pt x="50" y="93"/>
                  </a:lnTo>
                  <a:lnTo>
                    <a:pt x="77" y="95"/>
                  </a:lnTo>
                  <a:lnTo>
                    <a:pt x="97" y="89"/>
                  </a:lnTo>
                  <a:lnTo>
                    <a:pt x="104" y="72"/>
                  </a:lnTo>
                  <a:lnTo>
                    <a:pt x="104" y="60"/>
                  </a:lnTo>
                  <a:lnTo>
                    <a:pt x="167" y="60"/>
                  </a:lnTo>
                  <a:lnTo>
                    <a:pt x="167" y="43"/>
                  </a:lnTo>
                  <a:lnTo>
                    <a:pt x="97" y="44"/>
                  </a:lnTo>
                  <a:lnTo>
                    <a:pt x="91" y="41"/>
                  </a:lnTo>
                  <a:lnTo>
                    <a:pt x="139" y="10"/>
                  </a:lnTo>
                  <a:lnTo>
                    <a:pt x="126" y="0"/>
                  </a:lnTo>
                  <a:lnTo>
                    <a:pt x="122" y="1"/>
                  </a:lnTo>
                  <a:lnTo>
                    <a:pt x="34" y="1"/>
                  </a:lnTo>
                  <a:lnTo>
                    <a:pt x="34" y="17"/>
                  </a:lnTo>
                  <a:close/>
                </a:path>
              </a:pathLst>
            </a:custGeom>
            <a:solidFill>
              <a:srgbClr val="000000"/>
            </a:solidFill>
            <a:ln w="9525">
              <a:noFill/>
              <a:round/>
              <a:headEnd/>
              <a:tailEnd/>
            </a:ln>
          </p:spPr>
          <p:txBody>
            <a:bodyPr/>
            <a:lstStyle/>
            <a:p>
              <a:endParaRPr lang="en-US"/>
            </a:p>
          </p:txBody>
        </p:sp>
        <p:sp>
          <p:nvSpPr>
            <p:cNvPr id="49" name="Freeform 124"/>
            <p:cNvSpPr>
              <a:spLocks/>
            </p:cNvSpPr>
            <p:nvPr/>
          </p:nvSpPr>
          <p:spPr bwMode="auto">
            <a:xfrm>
              <a:off x="5136" y="409"/>
              <a:ext cx="68" cy="45"/>
            </a:xfrm>
            <a:custGeom>
              <a:avLst/>
              <a:gdLst>
                <a:gd name="T0" fmla="*/ 0 w 204"/>
                <a:gd name="T1" fmla="*/ 0 h 136"/>
                <a:gd name="T2" fmla="*/ 0 w 204"/>
                <a:gd name="T3" fmla="*/ 0 h 136"/>
                <a:gd name="T4" fmla="*/ 0 w 204"/>
                <a:gd name="T5" fmla="*/ 0 h 136"/>
                <a:gd name="T6" fmla="*/ 0 w 204"/>
                <a:gd name="T7" fmla="*/ 0 h 136"/>
                <a:gd name="T8" fmla="*/ 0 w 204"/>
                <a:gd name="T9" fmla="*/ 0 h 136"/>
                <a:gd name="T10" fmla="*/ 0 w 204"/>
                <a:gd name="T11" fmla="*/ 0 h 136"/>
                <a:gd name="T12" fmla="*/ 0 w 204"/>
                <a:gd name="T13" fmla="*/ 0 h 136"/>
                <a:gd name="T14" fmla="*/ 0 w 204"/>
                <a:gd name="T15" fmla="*/ 0 h 136"/>
                <a:gd name="T16" fmla="*/ 0 w 204"/>
                <a:gd name="T17" fmla="*/ 0 h 136"/>
                <a:gd name="T18" fmla="*/ 0 w 204"/>
                <a:gd name="T19" fmla="*/ 0 h 136"/>
                <a:gd name="T20" fmla="*/ 0 w 204"/>
                <a:gd name="T21" fmla="*/ 0 h 136"/>
                <a:gd name="T22" fmla="*/ 0 w 204"/>
                <a:gd name="T23" fmla="*/ 0 h 136"/>
                <a:gd name="T24" fmla="*/ 0 w 204"/>
                <a:gd name="T25" fmla="*/ 0 h 136"/>
                <a:gd name="T26" fmla="*/ 0 w 204"/>
                <a:gd name="T27" fmla="*/ 0 h 136"/>
                <a:gd name="T28" fmla="*/ 0 w 204"/>
                <a:gd name="T29" fmla="*/ 0 h 136"/>
                <a:gd name="T30" fmla="*/ 0 w 204"/>
                <a:gd name="T31" fmla="*/ 0 h 136"/>
                <a:gd name="T32" fmla="*/ 0 w 204"/>
                <a:gd name="T33" fmla="*/ 0 h 136"/>
                <a:gd name="T34" fmla="*/ 0 w 204"/>
                <a:gd name="T35" fmla="*/ 0 h 136"/>
                <a:gd name="T36" fmla="*/ 0 w 204"/>
                <a:gd name="T37" fmla="*/ 0 h 136"/>
                <a:gd name="T38" fmla="*/ 0 w 204"/>
                <a:gd name="T39" fmla="*/ 0 h 136"/>
                <a:gd name="T40" fmla="*/ 0 w 204"/>
                <a:gd name="T41" fmla="*/ 0 h 136"/>
                <a:gd name="T42" fmla="*/ 0 w 204"/>
                <a:gd name="T43" fmla="*/ 0 h 136"/>
                <a:gd name="T44" fmla="*/ 0 w 204"/>
                <a:gd name="T45" fmla="*/ 0 h 136"/>
                <a:gd name="T46" fmla="*/ 0 w 204"/>
                <a:gd name="T47" fmla="*/ 0 h 136"/>
                <a:gd name="T48" fmla="*/ 0 w 204"/>
                <a:gd name="T49" fmla="*/ 0 h 136"/>
                <a:gd name="T50" fmla="*/ 0 w 204"/>
                <a:gd name="T51" fmla="*/ 0 h 136"/>
                <a:gd name="T52" fmla="*/ 0 w 204"/>
                <a:gd name="T53" fmla="*/ 0 h 136"/>
                <a:gd name="T54" fmla="*/ 0 w 204"/>
                <a:gd name="T55" fmla="*/ 0 h 136"/>
                <a:gd name="T56" fmla="*/ 0 w 204"/>
                <a:gd name="T57" fmla="*/ 0 h 136"/>
                <a:gd name="T58" fmla="*/ 0 w 204"/>
                <a:gd name="T59" fmla="*/ 0 h 136"/>
                <a:gd name="T60" fmla="*/ 0 w 204"/>
                <a:gd name="T61" fmla="*/ 0 h 136"/>
                <a:gd name="T62" fmla="*/ 0 w 204"/>
                <a:gd name="T63" fmla="*/ 0 h 136"/>
                <a:gd name="T64" fmla="*/ 0 w 204"/>
                <a:gd name="T65" fmla="*/ 0 h 136"/>
                <a:gd name="T66" fmla="*/ 0 w 204"/>
                <a:gd name="T67" fmla="*/ 0 h 136"/>
                <a:gd name="T68" fmla="*/ 0 w 204"/>
                <a:gd name="T69" fmla="*/ 0 h 136"/>
                <a:gd name="T70" fmla="*/ 0 w 204"/>
                <a:gd name="T71" fmla="*/ 0 h 136"/>
                <a:gd name="T72" fmla="*/ 0 w 204"/>
                <a:gd name="T73" fmla="*/ 0 h 136"/>
                <a:gd name="T74" fmla="*/ 0 w 204"/>
                <a:gd name="T75" fmla="*/ 0 h 136"/>
                <a:gd name="T76" fmla="*/ 0 w 204"/>
                <a:gd name="T77" fmla="*/ 0 h 136"/>
                <a:gd name="T78" fmla="*/ 0 w 204"/>
                <a:gd name="T79" fmla="*/ 0 h 136"/>
                <a:gd name="T80" fmla="*/ 0 w 204"/>
                <a:gd name="T81" fmla="*/ 0 h 136"/>
                <a:gd name="T82" fmla="*/ 0 w 204"/>
                <a:gd name="T83" fmla="*/ 0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136"/>
                <a:gd name="T128" fmla="*/ 204 w 204"/>
                <a:gd name="T129" fmla="*/ 136 h 1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136">
                  <a:moveTo>
                    <a:pt x="16" y="90"/>
                  </a:moveTo>
                  <a:lnTo>
                    <a:pt x="0" y="90"/>
                  </a:lnTo>
                  <a:lnTo>
                    <a:pt x="0" y="136"/>
                  </a:lnTo>
                  <a:lnTo>
                    <a:pt x="16" y="136"/>
                  </a:lnTo>
                  <a:lnTo>
                    <a:pt x="16" y="107"/>
                  </a:lnTo>
                  <a:lnTo>
                    <a:pt x="186" y="107"/>
                  </a:lnTo>
                  <a:lnTo>
                    <a:pt x="186" y="136"/>
                  </a:lnTo>
                  <a:lnTo>
                    <a:pt x="204" y="136"/>
                  </a:lnTo>
                  <a:lnTo>
                    <a:pt x="204" y="90"/>
                  </a:lnTo>
                  <a:lnTo>
                    <a:pt x="191" y="90"/>
                  </a:lnTo>
                  <a:lnTo>
                    <a:pt x="191" y="4"/>
                  </a:lnTo>
                  <a:lnTo>
                    <a:pt x="140" y="4"/>
                  </a:lnTo>
                  <a:lnTo>
                    <a:pt x="140" y="20"/>
                  </a:lnTo>
                  <a:lnTo>
                    <a:pt x="175" y="20"/>
                  </a:lnTo>
                  <a:lnTo>
                    <a:pt x="175" y="36"/>
                  </a:lnTo>
                  <a:lnTo>
                    <a:pt x="140" y="36"/>
                  </a:lnTo>
                  <a:lnTo>
                    <a:pt x="140" y="52"/>
                  </a:lnTo>
                  <a:lnTo>
                    <a:pt x="175" y="52"/>
                  </a:lnTo>
                  <a:lnTo>
                    <a:pt x="175" y="62"/>
                  </a:lnTo>
                  <a:lnTo>
                    <a:pt x="139" y="61"/>
                  </a:lnTo>
                  <a:lnTo>
                    <a:pt x="140" y="61"/>
                  </a:lnTo>
                  <a:lnTo>
                    <a:pt x="140" y="75"/>
                  </a:lnTo>
                  <a:lnTo>
                    <a:pt x="175" y="75"/>
                  </a:lnTo>
                  <a:lnTo>
                    <a:pt x="175" y="90"/>
                  </a:lnTo>
                  <a:lnTo>
                    <a:pt x="32" y="90"/>
                  </a:lnTo>
                  <a:lnTo>
                    <a:pt x="32" y="80"/>
                  </a:lnTo>
                  <a:lnTo>
                    <a:pt x="62" y="80"/>
                  </a:lnTo>
                  <a:lnTo>
                    <a:pt x="62" y="64"/>
                  </a:lnTo>
                  <a:lnTo>
                    <a:pt x="32" y="64"/>
                  </a:lnTo>
                  <a:lnTo>
                    <a:pt x="32" y="49"/>
                  </a:lnTo>
                  <a:lnTo>
                    <a:pt x="62" y="49"/>
                  </a:lnTo>
                  <a:lnTo>
                    <a:pt x="62" y="35"/>
                  </a:lnTo>
                  <a:lnTo>
                    <a:pt x="32" y="35"/>
                  </a:lnTo>
                  <a:lnTo>
                    <a:pt x="32" y="23"/>
                  </a:lnTo>
                  <a:lnTo>
                    <a:pt x="65" y="15"/>
                  </a:lnTo>
                  <a:lnTo>
                    <a:pt x="69" y="15"/>
                  </a:lnTo>
                  <a:lnTo>
                    <a:pt x="68" y="10"/>
                  </a:lnTo>
                  <a:lnTo>
                    <a:pt x="58" y="0"/>
                  </a:lnTo>
                  <a:lnTo>
                    <a:pt x="32" y="9"/>
                  </a:lnTo>
                  <a:lnTo>
                    <a:pt x="16" y="9"/>
                  </a:lnTo>
                  <a:lnTo>
                    <a:pt x="16" y="90"/>
                  </a:lnTo>
                  <a:close/>
                </a:path>
              </a:pathLst>
            </a:custGeom>
            <a:solidFill>
              <a:srgbClr val="000000"/>
            </a:solidFill>
            <a:ln w="9525">
              <a:noFill/>
              <a:round/>
              <a:headEnd/>
              <a:tailEnd/>
            </a:ln>
          </p:spPr>
          <p:txBody>
            <a:bodyPr/>
            <a:lstStyle/>
            <a:p>
              <a:endParaRPr lang="en-US"/>
            </a:p>
          </p:txBody>
        </p:sp>
        <p:sp>
          <p:nvSpPr>
            <p:cNvPr id="50" name="Freeform 125"/>
            <p:cNvSpPr>
              <a:spLocks/>
            </p:cNvSpPr>
            <p:nvPr/>
          </p:nvSpPr>
          <p:spPr bwMode="auto">
            <a:xfrm>
              <a:off x="5051" y="409"/>
              <a:ext cx="70" cy="70"/>
            </a:xfrm>
            <a:custGeom>
              <a:avLst/>
              <a:gdLst>
                <a:gd name="T0" fmla="*/ 0 w 211"/>
                <a:gd name="T1" fmla="*/ 0 h 209"/>
                <a:gd name="T2" fmla="*/ 0 w 211"/>
                <a:gd name="T3" fmla="*/ 0 h 209"/>
                <a:gd name="T4" fmla="*/ 0 w 211"/>
                <a:gd name="T5" fmla="*/ 0 h 209"/>
                <a:gd name="T6" fmla="*/ 0 w 211"/>
                <a:gd name="T7" fmla="*/ 0 h 209"/>
                <a:gd name="T8" fmla="*/ 0 w 211"/>
                <a:gd name="T9" fmla="*/ 0 h 209"/>
                <a:gd name="T10" fmla="*/ 0 w 211"/>
                <a:gd name="T11" fmla="*/ 0 h 209"/>
                <a:gd name="T12" fmla="*/ 0 w 211"/>
                <a:gd name="T13" fmla="*/ 0 h 209"/>
                <a:gd name="T14" fmla="*/ 0 w 211"/>
                <a:gd name="T15" fmla="*/ 0 h 209"/>
                <a:gd name="T16" fmla="*/ 0 w 211"/>
                <a:gd name="T17" fmla="*/ 0 h 209"/>
                <a:gd name="T18" fmla="*/ 0 w 211"/>
                <a:gd name="T19" fmla="*/ 0 h 209"/>
                <a:gd name="T20" fmla="*/ 0 w 211"/>
                <a:gd name="T21" fmla="*/ 0 h 209"/>
                <a:gd name="T22" fmla="*/ 0 w 211"/>
                <a:gd name="T23" fmla="*/ 0 h 209"/>
                <a:gd name="T24" fmla="*/ 0 w 211"/>
                <a:gd name="T25" fmla="*/ 0 h 209"/>
                <a:gd name="T26" fmla="*/ 0 w 211"/>
                <a:gd name="T27" fmla="*/ 0 h 209"/>
                <a:gd name="T28" fmla="*/ 0 w 211"/>
                <a:gd name="T29" fmla="*/ 0 h 209"/>
                <a:gd name="T30" fmla="*/ 0 w 211"/>
                <a:gd name="T31" fmla="*/ 0 h 209"/>
                <a:gd name="T32" fmla="*/ 0 w 211"/>
                <a:gd name="T33" fmla="*/ 0 h 209"/>
                <a:gd name="T34" fmla="*/ 0 w 211"/>
                <a:gd name="T35" fmla="*/ 0 h 209"/>
                <a:gd name="T36" fmla="*/ 0 w 211"/>
                <a:gd name="T37" fmla="*/ 0 h 209"/>
                <a:gd name="T38" fmla="*/ 0 w 211"/>
                <a:gd name="T39" fmla="*/ 0 h 209"/>
                <a:gd name="T40" fmla="*/ 0 w 211"/>
                <a:gd name="T41" fmla="*/ 0 h 209"/>
                <a:gd name="T42" fmla="*/ 0 w 211"/>
                <a:gd name="T43" fmla="*/ 0 h 209"/>
                <a:gd name="T44" fmla="*/ 0 w 211"/>
                <a:gd name="T45" fmla="*/ 0 h 209"/>
                <a:gd name="T46" fmla="*/ 0 w 211"/>
                <a:gd name="T47" fmla="*/ 0 h 209"/>
                <a:gd name="T48" fmla="*/ 0 w 211"/>
                <a:gd name="T49" fmla="*/ 0 h 2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209"/>
                <a:gd name="T77" fmla="*/ 211 w 211"/>
                <a:gd name="T78" fmla="*/ 209 h 2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209">
                  <a:moveTo>
                    <a:pt x="99" y="0"/>
                  </a:moveTo>
                  <a:lnTo>
                    <a:pt x="99" y="62"/>
                  </a:lnTo>
                  <a:lnTo>
                    <a:pt x="6" y="62"/>
                  </a:lnTo>
                  <a:lnTo>
                    <a:pt x="6" y="79"/>
                  </a:lnTo>
                  <a:lnTo>
                    <a:pt x="97" y="79"/>
                  </a:lnTo>
                  <a:lnTo>
                    <a:pt x="87" y="116"/>
                  </a:lnTo>
                  <a:lnTo>
                    <a:pt x="67" y="147"/>
                  </a:lnTo>
                  <a:lnTo>
                    <a:pt x="0" y="194"/>
                  </a:lnTo>
                  <a:lnTo>
                    <a:pt x="13" y="209"/>
                  </a:lnTo>
                  <a:lnTo>
                    <a:pt x="78" y="163"/>
                  </a:lnTo>
                  <a:lnTo>
                    <a:pt x="99" y="134"/>
                  </a:lnTo>
                  <a:lnTo>
                    <a:pt x="110" y="102"/>
                  </a:lnTo>
                  <a:lnTo>
                    <a:pt x="125" y="134"/>
                  </a:lnTo>
                  <a:lnTo>
                    <a:pt x="145" y="164"/>
                  </a:lnTo>
                  <a:lnTo>
                    <a:pt x="197" y="209"/>
                  </a:lnTo>
                  <a:lnTo>
                    <a:pt x="211" y="193"/>
                  </a:lnTo>
                  <a:lnTo>
                    <a:pt x="158" y="148"/>
                  </a:lnTo>
                  <a:lnTo>
                    <a:pt x="136" y="115"/>
                  </a:lnTo>
                  <a:lnTo>
                    <a:pt x="123" y="79"/>
                  </a:lnTo>
                  <a:lnTo>
                    <a:pt x="208" y="79"/>
                  </a:lnTo>
                  <a:lnTo>
                    <a:pt x="208" y="62"/>
                  </a:lnTo>
                  <a:lnTo>
                    <a:pt x="117" y="62"/>
                  </a:lnTo>
                  <a:lnTo>
                    <a:pt x="117" y="0"/>
                  </a:lnTo>
                  <a:lnTo>
                    <a:pt x="99" y="0"/>
                  </a:lnTo>
                  <a:close/>
                </a:path>
              </a:pathLst>
            </a:custGeom>
            <a:solidFill>
              <a:srgbClr val="000000"/>
            </a:solidFill>
            <a:ln w="9525">
              <a:noFill/>
              <a:round/>
              <a:headEnd/>
              <a:tailEnd/>
            </a:ln>
          </p:spPr>
          <p:txBody>
            <a:bodyPr/>
            <a:lstStyle/>
            <a:p>
              <a:endParaRPr lang="en-US"/>
            </a:p>
          </p:txBody>
        </p:sp>
        <p:sp>
          <p:nvSpPr>
            <p:cNvPr id="51" name="Freeform 126"/>
            <p:cNvSpPr>
              <a:spLocks/>
            </p:cNvSpPr>
            <p:nvPr/>
          </p:nvSpPr>
          <p:spPr bwMode="auto">
            <a:xfrm>
              <a:off x="4947" y="465"/>
              <a:ext cx="8" cy="14"/>
            </a:xfrm>
            <a:custGeom>
              <a:avLst/>
              <a:gdLst>
                <a:gd name="T0" fmla="*/ 0 w 24"/>
                <a:gd name="T1" fmla="*/ 0 h 43"/>
                <a:gd name="T2" fmla="*/ 0 w 24"/>
                <a:gd name="T3" fmla="*/ 0 h 43"/>
                <a:gd name="T4" fmla="*/ 0 w 24"/>
                <a:gd name="T5" fmla="*/ 0 h 43"/>
                <a:gd name="T6" fmla="*/ 0 w 24"/>
                <a:gd name="T7" fmla="*/ 0 h 43"/>
                <a:gd name="T8" fmla="*/ 0 w 24"/>
                <a:gd name="T9" fmla="*/ 0 h 43"/>
                <a:gd name="T10" fmla="*/ 0 w 24"/>
                <a:gd name="T11" fmla="*/ 0 h 43"/>
                <a:gd name="T12" fmla="*/ 0 w 24"/>
                <a:gd name="T13" fmla="*/ 0 h 43"/>
                <a:gd name="T14" fmla="*/ 0 w 24"/>
                <a:gd name="T15" fmla="*/ 0 h 43"/>
                <a:gd name="T16" fmla="*/ 0 w 24"/>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43"/>
                <a:gd name="T29" fmla="*/ 24 w 24"/>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43">
                  <a:moveTo>
                    <a:pt x="0" y="20"/>
                  </a:moveTo>
                  <a:lnTo>
                    <a:pt x="0" y="43"/>
                  </a:lnTo>
                  <a:lnTo>
                    <a:pt x="3" y="43"/>
                  </a:lnTo>
                  <a:lnTo>
                    <a:pt x="15" y="34"/>
                  </a:lnTo>
                  <a:lnTo>
                    <a:pt x="24" y="11"/>
                  </a:lnTo>
                  <a:lnTo>
                    <a:pt x="12" y="0"/>
                  </a:lnTo>
                  <a:lnTo>
                    <a:pt x="3" y="23"/>
                  </a:lnTo>
                  <a:lnTo>
                    <a:pt x="0" y="20"/>
                  </a:lnTo>
                  <a:close/>
                </a:path>
              </a:pathLst>
            </a:custGeom>
            <a:solidFill>
              <a:srgbClr val="000000"/>
            </a:solidFill>
            <a:ln w="9525">
              <a:noFill/>
              <a:round/>
              <a:headEnd/>
              <a:tailEnd/>
            </a:ln>
          </p:spPr>
          <p:txBody>
            <a:bodyPr/>
            <a:lstStyle/>
            <a:p>
              <a:endParaRPr lang="en-US"/>
            </a:p>
          </p:txBody>
        </p:sp>
        <p:sp>
          <p:nvSpPr>
            <p:cNvPr id="52" name="Freeform 127"/>
            <p:cNvSpPr>
              <a:spLocks/>
            </p:cNvSpPr>
            <p:nvPr/>
          </p:nvSpPr>
          <p:spPr bwMode="auto">
            <a:xfrm>
              <a:off x="4947" y="438"/>
              <a:ext cx="6" cy="15"/>
            </a:xfrm>
            <a:custGeom>
              <a:avLst/>
              <a:gdLst>
                <a:gd name="T0" fmla="*/ 0 w 18"/>
                <a:gd name="T1" fmla="*/ 0 h 45"/>
                <a:gd name="T2" fmla="*/ 0 w 18"/>
                <a:gd name="T3" fmla="*/ 0 h 45"/>
                <a:gd name="T4" fmla="*/ 0 w 18"/>
                <a:gd name="T5" fmla="*/ 0 h 45"/>
                <a:gd name="T6" fmla="*/ 0 w 18"/>
                <a:gd name="T7" fmla="*/ 0 h 45"/>
                <a:gd name="T8" fmla="*/ 0 w 18"/>
                <a:gd name="T9" fmla="*/ 0 h 45"/>
                <a:gd name="T10" fmla="*/ 0 w 18"/>
                <a:gd name="T11" fmla="*/ 0 h 45"/>
                <a:gd name="T12" fmla="*/ 0 60000 65536"/>
                <a:gd name="T13" fmla="*/ 0 60000 65536"/>
                <a:gd name="T14" fmla="*/ 0 60000 65536"/>
                <a:gd name="T15" fmla="*/ 0 60000 65536"/>
                <a:gd name="T16" fmla="*/ 0 60000 65536"/>
                <a:gd name="T17" fmla="*/ 0 60000 65536"/>
                <a:gd name="T18" fmla="*/ 0 w 18"/>
                <a:gd name="T19" fmla="*/ 0 h 45"/>
                <a:gd name="T20" fmla="*/ 18 w 18"/>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18" h="45">
                  <a:moveTo>
                    <a:pt x="0" y="0"/>
                  </a:moveTo>
                  <a:lnTo>
                    <a:pt x="0" y="45"/>
                  </a:lnTo>
                  <a:lnTo>
                    <a:pt x="2" y="43"/>
                  </a:lnTo>
                  <a:lnTo>
                    <a:pt x="18" y="9"/>
                  </a:lnTo>
                  <a:lnTo>
                    <a:pt x="0" y="0"/>
                  </a:lnTo>
                  <a:close/>
                </a:path>
              </a:pathLst>
            </a:custGeom>
            <a:solidFill>
              <a:srgbClr val="000000"/>
            </a:solidFill>
            <a:ln w="9525">
              <a:noFill/>
              <a:round/>
              <a:headEnd/>
              <a:tailEnd/>
            </a:ln>
          </p:spPr>
          <p:txBody>
            <a:bodyPr/>
            <a:lstStyle/>
            <a:p>
              <a:endParaRPr lang="en-US"/>
            </a:p>
          </p:txBody>
        </p:sp>
        <p:sp>
          <p:nvSpPr>
            <p:cNvPr id="53" name="Freeform 128"/>
            <p:cNvSpPr>
              <a:spLocks/>
            </p:cNvSpPr>
            <p:nvPr/>
          </p:nvSpPr>
          <p:spPr bwMode="auto">
            <a:xfrm>
              <a:off x="4947" y="422"/>
              <a:ext cx="6" cy="5"/>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60000 65536"/>
                <a:gd name="T13" fmla="*/ 0 60000 65536"/>
                <a:gd name="T14" fmla="*/ 0 60000 65536"/>
                <a:gd name="T15" fmla="*/ 0 60000 65536"/>
                <a:gd name="T16" fmla="*/ 0 60000 65536"/>
                <a:gd name="T17" fmla="*/ 0 60000 65536"/>
                <a:gd name="T18" fmla="*/ 0 w 16"/>
                <a:gd name="T19" fmla="*/ 0 h 17"/>
                <a:gd name="T20" fmla="*/ 16 w 1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6" h="17">
                  <a:moveTo>
                    <a:pt x="0" y="0"/>
                  </a:moveTo>
                  <a:lnTo>
                    <a:pt x="0" y="17"/>
                  </a:lnTo>
                  <a:lnTo>
                    <a:pt x="16" y="17"/>
                  </a:lnTo>
                  <a:lnTo>
                    <a:pt x="16" y="0"/>
                  </a:lnTo>
                  <a:lnTo>
                    <a:pt x="0" y="0"/>
                  </a:lnTo>
                  <a:close/>
                </a:path>
              </a:pathLst>
            </a:custGeom>
            <a:solidFill>
              <a:srgbClr val="000000"/>
            </a:solidFill>
            <a:ln w="9525">
              <a:noFill/>
              <a:round/>
              <a:headEnd/>
              <a:tailEnd/>
            </a:ln>
          </p:spPr>
          <p:txBody>
            <a:bodyPr/>
            <a:lstStyle/>
            <a:p>
              <a:endParaRPr lang="en-US"/>
            </a:p>
          </p:txBody>
        </p:sp>
        <p:sp>
          <p:nvSpPr>
            <p:cNvPr id="54" name="Freeform 129"/>
            <p:cNvSpPr>
              <a:spLocks/>
            </p:cNvSpPr>
            <p:nvPr/>
          </p:nvSpPr>
          <p:spPr bwMode="auto">
            <a:xfrm>
              <a:off x="4947" y="412"/>
              <a:ext cx="5" cy="7"/>
            </a:xfrm>
            <a:custGeom>
              <a:avLst/>
              <a:gdLst>
                <a:gd name="T0" fmla="*/ 0 w 15"/>
                <a:gd name="T1" fmla="*/ 0 h 21"/>
                <a:gd name="T2" fmla="*/ 0 w 15"/>
                <a:gd name="T3" fmla="*/ 0 h 21"/>
                <a:gd name="T4" fmla="*/ 0 w 15"/>
                <a:gd name="T5" fmla="*/ 0 h 21"/>
                <a:gd name="T6" fmla="*/ 0 w 15"/>
                <a:gd name="T7" fmla="*/ 0 h 21"/>
                <a:gd name="T8" fmla="*/ 0 w 15"/>
                <a:gd name="T9" fmla="*/ 0 h 21"/>
                <a:gd name="T10" fmla="*/ 0 w 15"/>
                <a:gd name="T11" fmla="*/ 0 h 21"/>
                <a:gd name="T12" fmla="*/ 0 w 15"/>
                <a:gd name="T13" fmla="*/ 0 h 21"/>
                <a:gd name="T14" fmla="*/ 0 60000 65536"/>
                <a:gd name="T15" fmla="*/ 0 60000 65536"/>
                <a:gd name="T16" fmla="*/ 0 60000 65536"/>
                <a:gd name="T17" fmla="*/ 0 60000 65536"/>
                <a:gd name="T18" fmla="*/ 0 60000 65536"/>
                <a:gd name="T19" fmla="*/ 0 60000 65536"/>
                <a:gd name="T20" fmla="*/ 0 60000 65536"/>
                <a:gd name="T21" fmla="*/ 0 w 15"/>
                <a:gd name="T22" fmla="*/ 0 h 21"/>
                <a:gd name="T23" fmla="*/ 15 w 1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21">
                  <a:moveTo>
                    <a:pt x="0" y="0"/>
                  </a:moveTo>
                  <a:lnTo>
                    <a:pt x="0" y="19"/>
                  </a:lnTo>
                  <a:lnTo>
                    <a:pt x="3" y="21"/>
                  </a:lnTo>
                  <a:lnTo>
                    <a:pt x="15" y="13"/>
                  </a:lnTo>
                  <a:lnTo>
                    <a:pt x="6" y="4"/>
                  </a:lnTo>
                  <a:lnTo>
                    <a:pt x="0" y="0"/>
                  </a:lnTo>
                  <a:close/>
                </a:path>
              </a:pathLst>
            </a:custGeom>
            <a:solidFill>
              <a:srgbClr val="000000"/>
            </a:solidFill>
            <a:ln w="9525">
              <a:noFill/>
              <a:round/>
              <a:headEnd/>
              <a:tailEnd/>
            </a:ln>
          </p:spPr>
          <p:txBody>
            <a:bodyPr/>
            <a:lstStyle/>
            <a:p>
              <a:endParaRPr lang="en-US"/>
            </a:p>
          </p:txBody>
        </p:sp>
        <p:sp>
          <p:nvSpPr>
            <p:cNvPr id="55" name="Freeform 130"/>
            <p:cNvSpPr>
              <a:spLocks/>
            </p:cNvSpPr>
            <p:nvPr/>
          </p:nvSpPr>
          <p:spPr bwMode="auto">
            <a:xfrm>
              <a:off x="4943" y="410"/>
              <a:ext cx="4" cy="8"/>
            </a:xfrm>
            <a:custGeom>
              <a:avLst/>
              <a:gdLst>
                <a:gd name="T0" fmla="*/ 0 w 14"/>
                <a:gd name="T1" fmla="*/ 0 h 24"/>
                <a:gd name="T2" fmla="*/ 0 w 14"/>
                <a:gd name="T3" fmla="*/ 0 h 24"/>
                <a:gd name="T4" fmla="*/ 0 w 14"/>
                <a:gd name="T5" fmla="*/ 0 h 24"/>
                <a:gd name="T6" fmla="*/ 0 w 14"/>
                <a:gd name="T7" fmla="*/ 0 h 24"/>
                <a:gd name="T8" fmla="*/ 0 w 14"/>
                <a:gd name="T9" fmla="*/ 0 h 24"/>
                <a:gd name="T10" fmla="*/ 0 w 14"/>
                <a:gd name="T11" fmla="*/ 0 h 24"/>
                <a:gd name="T12" fmla="*/ 0 w 14"/>
                <a:gd name="T13" fmla="*/ 0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14" y="24"/>
                  </a:moveTo>
                  <a:lnTo>
                    <a:pt x="14" y="5"/>
                  </a:lnTo>
                  <a:lnTo>
                    <a:pt x="13" y="0"/>
                  </a:lnTo>
                  <a:lnTo>
                    <a:pt x="0" y="11"/>
                  </a:lnTo>
                  <a:lnTo>
                    <a:pt x="12" y="18"/>
                  </a:lnTo>
                  <a:lnTo>
                    <a:pt x="14" y="24"/>
                  </a:lnTo>
                  <a:close/>
                </a:path>
              </a:pathLst>
            </a:custGeom>
            <a:solidFill>
              <a:srgbClr val="000000"/>
            </a:solidFill>
            <a:ln w="9525">
              <a:noFill/>
              <a:round/>
              <a:headEnd/>
              <a:tailEnd/>
            </a:ln>
          </p:spPr>
          <p:txBody>
            <a:bodyPr/>
            <a:lstStyle/>
            <a:p>
              <a:endParaRPr lang="en-US"/>
            </a:p>
          </p:txBody>
        </p:sp>
        <p:sp>
          <p:nvSpPr>
            <p:cNvPr id="56" name="Freeform 131"/>
            <p:cNvSpPr>
              <a:spLocks/>
            </p:cNvSpPr>
            <p:nvPr/>
          </p:nvSpPr>
          <p:spPr bwMode="auto">
            <a:xfrm>
              <a:off x="4901" y="409"/>
              <a:ext cx="46" cy="70"/>
            </a:xfrm>
            <a:custGeom>
              <a:avLst/>
              <a:gdLst>
                <a:gd name="T0" fmla="*/ 0 w 138"/>
                <a:gd name="T1" fmla="*/ 0 h 210"/>
                <a:gd name="T2" fmla="*/ 0 w 138"/>
                <a:gd name="T3" fmla="*/ 0 h 210"/>
                <a:gd name="T4" fmla="*/ 0 w 138"/>
                <a:gd name="T5" fmla="*/ 0 h 210"/>
                <a:gd name="T6" fmla="*/ 0 w 138"/>
                <a:gd name="T7" fmla="*/ 0 h 210"/>
                <a:gd name="T8" fmla="*/ 0 w 138"/>
                <a:gd name="T9" fmla="*/ 0 h 210"/>
                <a:gd name="T10" fmla="*/ 0 w 138"/>
                <a:gd name="T11" fmla="*/ 0 h 210"/>
                <a:gd name="T12" fmla="*/ 0 w 138"/>
                <a:gd name="T13" fmla="*/ 0 h 210"/>
                <a:gd name="T14" fmla="*/ 0 w 138"/>
                <a:gd name="T15" fmla="*/ 0 h 210"/>
                <a:gd name="T16" fmla="*/ 0 w 138"/>
                <a:gd name="T17" fmla="*/ 0 h 210"/>
                <a:gd name="T18" fmla="*/ 0 w 138"/>
                <a:gd name="T19" fmla="*/ 0 h 210"/>
                <a:gd name="T20" fmla="*/ 0 w 138"/>
                <a:gd name="T21" fmla="*/ 0 h 210"/>
                <a:gd name="T22" fmla="*/ 0 w 138"/>
                <a:gd name="T23" fmla="*/ 0 h 210"/>
                <a:gd name="T24" fmla="*/ 0 w 138"/>
                <a:gd name="T25" fmla="*/ 0 h 210"/>
                <a:gd name="T26" fmla="*/ 0 w 138"/>
                <a:gd name="T27" fmla="*/ 0 h 210"/>
                <a:gd name="T28" fmla="*/ 0 w 138"/>
                <a:gd name="T29" fmla="*/ 0 h 210"/>
                <a:gd name="T30" fmla="*/ 0 w 138"/>
                <a:gd name="T31" fmla="*/ 0 h 210"/>
                <a:gd name="T32" fmla="*/ 0 w 138"/>
                <a:gd name="T33" fmla="*/ 0 h 210"/>
                <a:gd name="T34" fmla="*/ 0 w 138"/>
                <a:gd name="T35" fmla="*/ 0 h 210"/>
                <a:gd name="T36" fmla="*/ 0 w 138"/>
                <a:gd name="T37" fmla="*/ 0 h 210"/>
                <a:gd name="T38" fmla="*/ 0 w 138"/>
                <a:gd name="T39" fmla="*/ 0 h 210"/>
                <a:gd name="T40" fmla="*/ 0 w 138"/>
                <a:gd name="T41" fmla="*/ 0 h 210"/>
                <a:gd name="T42" fmla="*/ 0 w 138"/>
                <a:gd name="T43" fmla="*/ 0 h 210"/>
                <a:gd name="T44" fmla="*/ 0 w 138"/>
                <a:gd name="T45" fmla="*/ 0 h 210"/>
                <a:gd name="T46" fmla="*/ 0 w 138"/>
                <a:gd name="T47" fmla="*/ 0 h 210"/>
                <a:gd name="T48" fmla="*/ 0 w 138"/>
                <a:gd name="T49" fmla="*/ 0 h 210"/>
                <a:gd name="T50" fmla="*/ 0 w 138"/>
                <a:gd name="T51" fmla="*/ 0 h 210"/>
                <a:gd name="T52" fmla="*/ 0 w 138"/>
                <a:gd name="T53" fmla="*/ 0 h 210"/>
                <a:gd name="T54" fmla="*/ 0 w 138"/>
                <a:gd name="T55" fmla="*/ 0 h 210"/>
                <a:gd name="T56" fmla="*/ 0 w 138"/>
                <a:gd name="T57" fmla="*/ 0 h 210"/>
                <a:gd name="T58" fmla="*/ 0 w 138"/>
                <a:gd name="T59" fmla="*/ 0 h 210"/>
                <a:gd name="T60" fmla="*/ 0 w 138"/>
                <a:gd name="T61" fmla="*/ 0 h 210"/>
                <a:gd name="T62" fmla="*/ 0 w 138"/>
                <a:gd name="T63" fmla="*/ 0 h 210"/>
                <a:gd name="T64" fmla="*/ 0 w 138"/>
                <a:gd name="T65" fmla="*/ 0 h 210"/>
                <a:gd name="T66" fmla="*/ 0 w 138"/>
                <a:gd name="T67" fmla="*/ 0 h 210"/>
                <a:gd name="T68" fmla="*/ 0 w 138"/>
                <a:gd name="T69" fmla="*/ 0 h 210"/>
                <a:gd name="T70" fmla="*/ 0 w 138"/>
                <a:gd name="T71" fmla="*/ 0 h 210"/>
                <a:gd name="T72" fmla="*/ 0 w 138"/>
                <a:gd name="T73" fmla="*/ 0 h 210"/>
                <a:gd name="T74" fmla="*/ 0 w 138"/>
                <a:gd name="T75" fmla="*/ 0 h 210"/>
                <a:gd name="T76" fmla="*/ 0 w 138"/>
                <a:gd name="T77" fmla="*/ 0 h 210"/>
                <a:gd name="T78" fmla="*/ 0 w 138"/>
                <a:gd name="T79" fmla="*/ 0 h 210"/>
                <a:gd name="T80" fmla="*/ 0 w 138"/>
                <a:gd name="T81" fmla="*/ 0 h 210"/>
                <a:gd name="T82" fmla="*/ 0 w 138"/>
                <a:gd name="T83" fmla="*/ 0 h 210"/>
                <a:gd name="T84" fmla="*/ 0 w 138"/>
                <a:gd name="T85" fmla="*/ 0 h 210"/>
                <a:gd name="T86" fmla="*/ 0 w 138"/>
                <a:gd name="T87" fmla="*/ 0 h 210"/>
                <a:gd name="T88" fmla="*/ 0 w 138"/>
                <a:gd name="T89" fmla="*/ 0 h 210"/>
                <a:gd name="T90" fmla="*/ 0 w 138"/>
                <a:gd name="T91" fmla="*/ 0 h 210"/>
                <a:gd name="T92" fmla="*/ 0 w 138"/>
                <a:gd name="T93" fmla="*/ 0 h 210"/>
                <a:gd name="T94" fmla="*/ 0 w 138"/>
                <a:gd name="T95" fmla="*/ 0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8"/>
                <a:gd name="T145" fmla="*/ 0 h 210"/>
                <a:gd name="T146" fmla="*/ 138 w 138"/>
                <a:gd name="T147" fmla="*/ 210 h 2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8" h="210">
                  <a:moveTo>
                    <a:pt x="138" y="54"/>
                  </a:moveTo>
                  <a:lnTo>
                    <a:pt x="138" y="37"/>
                  </a:lnTo>
                  <a:lnTo>
                    <a:pt x="112" y="37"/>
                  </a:lnTo>
                  <a:lnTo>
                    <a:pt x="114" y="1"/>
                  </a:lnTo>
                  <a:lnTo>
                    <a:pt x="97" y="0"/>
                  </a:lnTo>
                  <a:lnTo>
                    <a:pt x="97" y="37"/>
                  </a:lnTo>
                  <a:lnTo>
                    <a:pt x="20" y="37"/>
                  </a:lnTo>
                  <a:lnTo>
                    <a:pt x="20" y="114"/>
                  </a:lnTo>
                  <a:lnTo>
                    <a:pt x="14" y="164"/>
                  </a:lnTo>
                  <a:lnTo>
                    <a:pt x="0" y="189"/>
                  </a:lnTo>
                  <a:lnTo>
                    <a:pt x="0" y="207"/>
                  </a:lnTo>
                  <a:lnTo>
                    <a:pt x="7" y="210"/>
                  </a:lnTo>
                  <a:lnTo>
                    <a:pt x="27" y="176"/>
                  </a:lnTo>
                  <a:lnTo>
                    <a:pt x="37" y="137"/>
                  </a:lnTo>
                  <a:lnTo>
                    <a:pt x="37" y="99"/>
                  </a:lnTo>
                  <a:lnTo>
                    <a:pt x="68" y="99"/>
                  </a:lnTo>
                  <a:lnTo>
                    <a:pt x="68" y="131"/>
                  </a:lnTo>
                  <a:lnTo>
                    <a:pt x="63" y="147"/>
                  </a:lnTo>
                  <a:lnTo>
                    <a:pt x="53" y="151"/>
                  </a:lnTo>
                  <a:lnTo>
                    <a:pt x="45" y="151"/>
                  </a:lnTo>
                  <a:lnTo>
                    <a:pt x="53" y="167"/>
                  </a:lnTo>
                  <a:lnTo>
                    <a:pt x="75" y="163"/>
                  </a:lnTo>
                  <a:lnTo>
                    <a:pt x="85" y="142"/>
                  </a:lnTo>
                  <a:lnTo>
                    <a:pt x="85" y="82"/>
                  </a:lnTo>
                  <a:lnTo>
                    <a:pt x="37" y="82"/>
                  </a:lnTo>
                  <a:lnTo>
                    <a:pt x="37" y="54"/>
                  </a:lnTo>
                  <a:lnTo>
                    <a:pt x="97" y="54"/>
                  </a:lnTo>
                  <a:lnTo>
                    <a:pt x="101" y="99"/>
                  </a:lnTo>
                  <a:lnTo>
                    <a:pt x="110" y="148"/>
                  </a:lnTo>
                  <a:lnTo>
                    <a:pt x="85" y="174"/>
                  </a:lnTo>
                  <a:lnTo>
                    <a:pt x="58" y="193"/>
                  </a:lnTo>
                  <a:lnTo>
                    <a:pt x="71" y="206"/>
                  </a:lnTo>
                  <a:lnTo>
                    <a:pt x="94" y="189"/>
                  </a:lnTo>
                  <a:lnTo>
                    <a:pt x="114" y="167"/>
                  </a:lnTo>
                  <a:lnTo>
                    <a:pt x="123" y="186"/>
                  </a:lnTo>
                  <a:lnTo>
                    <a:pt x="130" y="199"/>
                  </a:lnTo>
                  <a:lnTo>
                    <a:pt x="138" y="209"/>
                  </a:lnTo>
                  <a:lnTo>
                    <a:pt x="138" y="186"/>
                  </a:lnTo>
                  <a:lnTo>
                    <a:pt x="131" y="171"/>
                  </a:lnTo>
                  <a:lnTo>
                    <a:pt x="124" y="155"/>
                  </a:lnTo>
                  <a:lnTo>
                    <a:pt x="138" y="131"/>
                  </a:lnTo>
                  <a:lnTo>
                    <a:pt x="138" y="86"/>
                  </a:lnTo>
                  <a:lnTo>
                    <a:pt x="131" y="108"/>
                  </a:lnTo>
                  <a:lnTo>
                    <a:pt x="120" y="131"/>
                  </a:lnTo>
                  <a:lnTo>
                    <a:pt x="114" y="91"/>
                  </a:lnTo>
                  <a:lnTo>
                    <a:pt x="112" y="54"/>
                  </a:lnTo>
                  <a:lnTo>
                    <a:pt x="138" y="54"/>
                  </a:lnTo>
                  <a:close/>
                </a:path>
              </a:pathLst>
            </a:custGeom>
            <a:solidFill>
              <a:srgbClr val="000000"/>
            </a:solidFill>
            <a:ln w="9525">
              <a:noFill/>
              <a:round/>
              <a:headEnd/>
              <a:tailEnd/>
            </a:ln>
          </p:spPr>
          <p:txBody>
            <a:bodyPr/>
            <a:lstStyle/>
            <a:p>
              <a:endParaRPr lang="en-US"/>
            </a:p>
          </p:txBody>
        </p:sp>
        <p:sp>
          <p:nvSpPr>
            <p:cNvPr id="57" name="Freeform 132"/>
            <p:cNvSpPr>
              <a:spLocks/>
            </p:cNvSpPr>
            <p:nvPr/>
          </p:nvSpPr>
          <p:spPr bwMode="auto">
            <a:xfrm>
              <a:off x="4901" y="452"/>
              <a:ext cx="4" cy="6"/>
            </a:xfrm>
            <a:custGeom>
              <a:avLst/>
              <a:gdLst>
                <a:gd name="T0" fmla="*/ 0 w 10"/>
                <a:gd name="T1" fmla="*/ 0 h 16"/>
                <a:gd name="T2" fmla="*/ 0 w 10"/>
                <a:gd name="T3" fmla="*/ 0 h 16"/>
                <a:gd name="T4" fmla="*/ 0 w 10"/>
                <a:gd name="T5" fmla="*/ 0 h 16"/>
                <a:gd name="T6" fmla="*/ 0 w 10"/>
                <a:gd name="T7" fmla="*/ 0 h 16"/>
                <a:gd name="T8" fmla="*/ 0 w 10"/>
                <a:gd name="T9" fmla="*/ 0 h 16"/>
                <a:gd name="T10" fmla="*/ 0 w 10"/>
                <a:gd name="T11" fmla="*/ 0 h 16"/>
                <a:gd name="T12" fmla="*/ 0 60000 65536"/>
                <a:gd name="T13" fmla="*/ 0 60000 65536"/>
                <a:gd name="T14" fmla="*/ 0 60000 65536"/>
                <a:gd name="T15" fmla="*/ 0 60000 65536"/>
                <a:gd name="T16" fmla="*/ 0 60000 65536"/>
                <a:gd name="T17" fmla="*/ 0 60000 65536"/>
                <a:gd name="T18" fmla="*/ 0 w 10"/>
                <a:gd name="T19" fmla="*/ 0 h 16"/>
                <a:gd name="T20" fmla="*/ 10 w 1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0" h="16">
                  <a:moveTo>
                    <a:pt x="0" y="2"/>
                  </a:moveTo>
                  <a:lnTo>
                    <a:pt x="0" y="16"/>
                  </a:lnTo>
                  <a:lnTo>
                    <a:pt x="10" y="13"/>
                  </a:lnTo>
                  <a:lnTo>
                    <a:pt x="10" y="0"/>
                  </a:lnTo>
                  <a:lnTo>
                    <a:pt x="0" y="2"/>
                  </a:lnTo>
                  <a:close/>
                </a:path>
              </a:pathLst>
            </a:custGeom>
            <a:solidFill>
              <a:srgbClr val="000000"/>
            </a:solidFill>
            <a:ln w="9525">
              <a:noFill/>
              <a:round/>
              <a:headEnd/>
              <a:tailEnd/>
            </a:ln>
          </p:spPr>
          <p:txBody>
            <a:bodyPr/>
            <a:lstStyle/>
            <a:p>
              <a:endParaRPr lang="en-US"/>
            </a:p>
          </p:txBody>
        </p:sp>
        <p:sp>
          <p:nvSpPr>
            <p:cNvPr id="58" name="Freeform 133"/>
            <p:cNvSpPr>
              <a:spLocks/>
            </p:cNvSpPr>
            <p:nvPr/>
          </p:nvSpPr>
          <p:spPr bwMode="auto">
            <a:xfrm>
              <a:off x="4901" y="429"/>
              <a:ext cx="4" cy="6"/>
            </a:xfrm>
            <a:custGeom>
              <a:avLst/>
              <a:gdLst>
                <a:gd name="T0" fmla="*/ 0 w 10"/>
                <a:gd name="T1" fmla="*/ 0 h 17"/>
                <a:gd name="T2" fmla="*/ 0 w 10"/>
                <a:gd name="T3" fmla="*/ 0 h 17"/>
                <a:gd name="T4" fmla="*/ 0 w 10"/>
                <a:gd name="T5" fmla="*/ 0 h 17"/>
                <a:gd name="T6" fmla="*/ 0 w 10"/>
                <a:gd name="T7" fmla="*/ 0 h 17"/>
                <a:gd name="T8" fmla="*/ 0 w 10"/>
                <a:gd name="T9" fmla="*/ 0 h 17"/>
                <a:gd name="T10" fmla="*/ 0 w 10"/>
                <a:gd name="T11" fmla="*/ 0 h 17"/>
                <a:gd name="T12" fmla="*/ 0 60000 65536"/>
                <a:gd name="T13" fmla="*/ 0 60000 65536"/>
                <a:gd name="T14" fmla="*/ 0 60000 65536"/>
                <a:gd name="T15" fmla="*/ 0 60000 65536"/>
                <a:gd name="T16" fmla="*/ 0 60000 65536"/>
                <a:gd name="T17" fmla="*/ 0 60000 65536"/>
                <a:gd name="T18" fmla="*/ 0 w 10"/>
                <a:gd name="T19" fmla="*/ 0 h 17"/>
                <a:gd name="T20" fmla="*/ 10 w 1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0" h="17">
                  <a:moveTo>
                    <a:pt x="0" y="0"/>
                  </a:moveTo>
                  <a:lnTo>
                    <a:pt x="0" y="17"/>
                  </a:lnTo>
                  <a:lnTo>
                    <a:pt x="10" y="17"/>
                  </a:lnTo>
                  <a:lnTo>
                    <a:pt x="10" y="0"/>
                  </a:lnTo>
                  <a:lnTo>
                    <a:pt x="0" y="0"/>
                  </a:lnTo>
                  <a:close/>
                </a:path>
              </a:pathLst>
            </a:custGeom>
            <a:solidFill>
              <a:srgbClr val="000000"/>
            </a:solidFill>
            <a:ln w="9525">
              <a:noFill/>
              <a:round/>
              <a:headEnd/>
              <a:tailEnd/>
            </a:ln>
          </p:spPr>
          <p:txBody>
            <a:bodyPr/>
            <a:lstStyle/>
            <a:p>
              <a:endParaRPr lang="en-US"/>
            </a:p>
          </p:txBody>
        </p:sp>
        <p:sp>
          <p:nvSpPr>
            <p:cNvPr id="59" name="Freeform 134"/>
            <p:cNvSpPr>
              <a:spLocks/>
            </p:cNvSpPr>
            <p:nvPr/>
          </p:nvSpPr>
          <p:spPr bwMode="auto">
            <a:xfrm>
              <a:off x="4883" y="410"/>
              <a:ext cx="18" cy="53"/>
            </a:xfrm>
            <a:custGeom>
              <a:avLst/>
              <a:gdLst>
                <a:gd name="T0" fmla="*/ 0 w 54"/>
                <a:gd name="T1" fmla="*/ 0 h 158"/>
                <a:gd name="T2" fmla="*/ 0 w 54"/>
                <a:gd name="T3" fmla="*/ 0 h 158"/>
                <a:gd name="T4" fmla="*/ 0 w 54"/>
                <a:gd name="T5" fmla="*/ 0 h 158"/>
                <a:gd name="T6" fmla="*/ 0 w 54"/>
                <a:gd name="T7" fmla="*/ 0 h 158"/>
                <a:gd name="T8" fmla="*/ 0 w 54"/>
                <a:gd name="T9" fmla="*/ 0 h 158"/>
                <a:gd name="T10" fmla="*/ 0 w 54"/>
                <a:gd name="T11" fmla="*/ 0 h 158"/>
                <a:gd name="T12" fmla="*/ 0 w 54"/>
                <a:gd name="T13" fmla="*/ 0 h 158"/>
                <a:gd name="T14" fmla="*/ 0 w 54"/>
                <a:gd name="T15" fmla="*/ 0 h 158"/>
                <a:gd name="T16" fmla="*/ 0 w 54"/>
                <a:gd name="T17" fmla="*/ 0 h 158"/>
                <a:gd name="T18" fmla="*/ 0 w 54"/>
                <a:gd name="T19" fmla="*/ 0 h 158"/>
                <a:gd name="T20" fmla="*/ 0 w 54"/>
                <a:gd name="T21" fmla="*/ 0 h 158"/>
                <a:gd name="T22" fmla="*/ 0 w 54"/>
                <a:gd name="T23" fmla="*/ 0 h 158"/>
                <a:gd name="T24" fmla="*/ 0 w 54"/>
                <a:gd name="T25" fmla="*/ 0 h 158"/>
                <a:gd name="T26" fmla="*/ 0 w 54"/>
                <a:gd name="T27" fmla="*/ 0 h 158"/>
                <a:gd name="T28" fmla="*/ 0 w 54"/>
                <a:gd name="T29" fmla="*/ 0 h 158"/>
                <a:gd name="T30" fmla="*/ 0 w 54"/>
                <a:gd name="T31" fmla="*/ 0 h 158"/>
                <a:gd name="T32" fmla="*/ 0 w 54"/>
                <a:gd name="T33" fmla="*/ 0 h 158"/>
                <a:gd name="T34" fmla="*/ 0 w 54"/>
                <a:gd name="T35" fmla="*/ 0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158"/>
                <a:gd name="T56" fmla="*/ 54 w 54"/>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158">
                  <a:moveTo>
                    <a:pt x="54" y="74"/>
                  </a:moveTo>
                  <a:lnTo>
                    <a:pt x="54" y="57"/>
                  </a:lnTo>
                  <a:lnTo>
                    <a:pt x="42" y="57"/>
                  </a:lnTo>
                  <a:lnTo>
                    <a:pt x="42" y="0"/>
                  </a:lnTo>
                  <a:lnTo>
                    <a:pt x="26" y="0"/>
                  </a:lnTo>
                  <a:lnTo>
                    <a:pt x="26" y="57"/>
                  </a:lnTo>
                  <a:lnTo>
                    <a:pt x="0" y="57"/>
                  </a:lnTo>
                  <a:lnTo>
                    <a:pt x="0" y="74"/>
                  </a:lnTo>
                  <a:lnTo>
                    <a:pt x="25" y="74"/>
                  </a:lnTo>
                  <a:lnTo>
                    <a:pt x="25" y="136"/>
                  </a:lnTo>
                  <a:lnTo>
                    <a:pt x="0" y="140"/>
                  </a:lnTo>
                  <a:lnTo>
                    <a:pt x="9" y="158"/>
                  </a:lnTo>
                  <a:lnTo>
                    <a:pt x="54" y="143"/>
                  </a:lnTo>
                  <a:lnTo>
                    <a:pt x="54" y="129"/>
                  </a:lnTo>
                  <a:lnTo>
                    <a:pt x="42" y="132"/>
                  </a:lnTo>
                  <a:lnTo>
                    <a:pt x="42" y="74"/>
                  </a:lnTo>
                  <a:lnTo>
                    <a:pt x="54" y="74"/>
                  </a:lnTo>
                  <a:close/>
                </a:path>
              </a:pathLst>
            </a:custGeom>
            <a:solidFill>
              <a:srgbClr val="000000"/>
            </a:solidFill>
            <a:ln w="9525">
              <a:noFill/>
              <a:round/>
              <a:headEnd/>
              <a:tailEnd/>
            </a:ln>
          </p:spPr>
          <p:txBody>
            <a:bodyPr/>
            <a:lstStyle/>
            <a:p>
              <a:endParaRPr lang="en-US"/>
            </a:p>
          </p:txBody>
        </p:sp>
        <p:sp>
          <p:nvSpPr>
            <p:cNvPr id="60" name="Freeform 135"/>
            <p:cNvSpPr>
              <a:spLocks/>
            </p:cNvSpPr>
            <p:nvPr/>
          </p:nvSpPr>
          <p:spPr bwMode="auto">
            <a:xfrm>
              <a:off x="4899" y="472"/>
              <a:ext cx="2" cy="6"/>
            </a:xfrm>
            <a:custGeom>
              <a:avLst/>
              <a:gdLst>
                <a:gd name="T0" fmla="*/ 0 w 9"/>
                <a:gd name="T1" fmla="*/ 0 h 18"/>
                <a:gd name="T2" fmla="*/ 0 w 9"/>
                <a:gd name="T3" fmla="*/ 0 h 18"/>
                <a:gd name="T4" fmla="*/ 0 w 9"/>
                <a:gd name="T5" fmla="*/ 0 h 18"/>
                <a:gd name="T6" fmla="*/ 0 w 9"/>
                <a:gd name="T7" fmla="*/ 0 h 18"/>
                <a:gd name="T8" fmla="*/ 0 w 9"/>
                <a:gd name="T9" fmla="*/ 0 h 18"/>
                <a:gd name="T10" fmla="*/ 0 60000 65536"/>
                <a:gd name="T11" fmla="*/ 0 60000 65536"/>
                <a:gd name="T12" fmla="*/ 0 60000 65536"/>
                <a:gd name="T13" fmla="*/ 0 60000 65536"/>
                <a:gd name="T14" fmla="*/ 0 60000 65536"/>
                <a:gd name="T15" fmla="*/ 0 w 9"/>
                <a:gd name="T16" fmla="*/ 0 h 18"/>
                <a:gd name="T17" fmla="*/ 9 w 9"/>
                <a:gd name="T18" fmla="*/ 18 h 18"/>
              </a:gdLst>
              <a:ahLst/>
              <a:cxnLst>
                <a:cxn ang="T10">
                  <a:pos x="T0" y="T1"/>
                </a:cxn>
                <a:cxn ang="T11">
                  <a:pos x="T2" y="T3"/>
                </a:cxn>
                <a:cxn ang="T12">
                  <a:pos x="T4" y="T5"/>
                </a:cxn>
                <a:cxn ang="T13">
                  <a:pos x="T6" y="T7"/>
                </a:cxn>
                <a:cxn ang="T14">
                  <a:pos x="T8" y="T9"/>
                </a:cxn>
              </a:cxnLst>
              <a:rect l="T15" t="T16" r="T17" b="T18"/>
              <a:pathLst>
                <a:path w="9" h="18">
                  <a:moveTo>
                    <a:pt x="9" y="18"/>
                  </a:moveTo>
                  <a:lnTo>
                    <a:pt x="9" y="0"/>
                  </a:lnTo>
                  <a:lnTo>
                    <a:pt x="0" y="11"/>
                  </a:lnTo>
                  <a:lnTo>
                    <a:pt x="9" y="18"/>
                  </a:lnTo>
                  <a:close/>
                </a:path>
              </a:pathLst>
            </a:custGeom>
            <a:solidFill>
              <a:srgbClr val="000000"/>
            </a:solidFill>
            <a:ln w="9525">
              <a:noFill/>
              <a:round/>
              <a:headEnd/>
              <a:tailEnd/>
            </a:ln>
          </p:spPr>
          <p:txBody>
            <a:bodyPr/>
            <a:lstStyle/>
            <a:p>
              <a:endParaRPr lang="en-US"/>
            </a:p>
          </p:txBody>
        </p:sp>
        <p:sp>
          <p:nvSpPr>
            <p:cNvPr id="61" name="Freeform 136"/>
            <p:cNvSpPr>
              <a:spLocks/>
            </p:cNvSpPr>
            <p:nvPr/>
          </p:nvSpPr>
          <p:spPr bwMode="auto">
            <a:xfrm>
              <a:off x="4973" y="429"/>
              <a:ext cx="58" cy="50"/>
            </a:xfrm>
            <a:custGeom>
              <a:avLst/>
              <a:gdLst>
                <a:gd name="T0" fmla="*/ 0 w 171"/>
                <a:gd name="T1" fmla="*/ 0 h 151"/>
                <a:gd name="T2" fmla="*/ 0 w 171"/>
                <a:gd name="T3" fmla="*/ 0 h 151"/>
                <a:gd name="T4" fmla="*/ 0 w 171"/>
                <a:gd name="T5" fmla="*/ 0 h 151"/>
                <a:gd name="T6" fmla="*/ 0 w 171"/>
                <a:gd name="T7" fmla="*/ 0 h 151"/>
                <a:gd name="T8" fmla="*/ 0 w 171"/>
                <a:gd name="T9" fmla="*/ 0 h 151"/>
                <a:gd name="T10" fmla="*/ 0 w 171"/>
                <a:gd name="T11" fmla="*/ 0 h 151"/>
                <a:gd name="T12" fmla="*/ 0 w 171"/>
                <a:gd name="T13" fmla="*/ 0 h 151"/>
                <a:gd name="T14" fmla="*/ 0 w 171"/>
                <a:gd name="T15" fmla="*/ 0 h 151"/>
                <a:gd name="T16" fmla="*/ 0 w 171"/>
                <a:gd name="T17" fmla="*/ 0 h 151"/>
                <a:gd name="T18" fmla="*/ 0 w 171"/>
                <a:gd name="T19" fmla="*/ 0 h 151"/>
                <a:gd name="T20" fmla="*/ 0 w 171"/>
                <a:gd name="T21" fmla="*/ 0 h 151"/>
                <a:gd name="T22" fmla="*/ 0 w 171"/>
                <a:gd name="T23" fmla="*/ 0 h 151"/>
                <a:gd name="T24" fmla="*/ 0 w 171"/>
                <a:gd name="T25" fmla="*/ 0 h 151"/>
                <a:gd name="T26" fmla="*/ 0 w 171"/>
                <a:gd name="T27" fmla="*/ 0 h 151"/>
                <a:gd name="T28" fmla="*/ 0 w 171"/>
                <a:gd name="T29" fmla="*/ 0 h 151"/>
                <a:gd name="T30" fmla="*/ 0 w 171"/>
                <a:gd name="T31" fmla="*/ 0 h 151"/>
                <a:gd name="T32" fmla="*/ 0 w 171"/>
                <a:gd name="T33" fmla="*/ 0 h 151"/>
                <a:gd name="T34" fmla="*/ 0 w 171"/>
                <a:gd name="T35" fmla="*/ 0 h 151"/>
                <a:gd name="T36" fmla="*/ 0 w 171"/>
                <a:gd name="T37" fmla="*/ 0 h 151"/>
                <a:gd name="T38" fmla="*/ 0 w 171"/>
                <a:gd name="T39" fmla="*/ 0 h 151"/>
                <a:gd name="T40" fmla="*/ 0 w 171"/>
                <a:gd name="T41" fmla="*/ 0 h 151"/>
                <a:gd name="T42" fmla="*/ 0 w 171"/>
                <a:gd name="T43" fmla="*/ 0 h 151"/>
                <a:gd name="T44" fmla="*/ 0 w 171"/>
                <a:gd name="T45" fmla="*/ 0 h 151"/>
                <a:gd name="T46" fmla="*/ 0 w 171"/>
                <a:gd name="T47" fmla="*/ 0 h 1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1"/>
                <a:gd name="T73" fmla="*/ 0 h 151"/>
                <a:gd name="T74" fmla="*/ 171 w 171"/>
                <a:gd name="T75" fmla="*/ 151 h 1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1" h="151">
                  <a:moveTo>
                    <a:pt x="77" y="0"/>
                  </a:moveTo>
                  <a:lnTo>
                    <a:pt x="77" y="23"/>
                  </a:lnTo>
                  <a:lnTo>
                    <a:pt x="0" y="23"/>
                  </a:lnTo>
                  <a:lnTo>
                    <a:pt x="0" y="134"/>
                  </a:lnTo>
                  <a:lnTo>
                    <a:pt x="18" y="134"/>
                  </a:lnTo>
                  <a:lnTo>
                    <a:pt x="18" y="40"/>
                  </a:lnTo>
                  <a:lnTo>
                    <a:pt x="77" y="40"/>
                  </a:lnTo>
                  <a:lnTo>
                    <a:pt x="77" y="151"/>
                  </a:lnTo>
                  <a:lnTo>
                    <a:pt x="93" y="151"/>
                  </a:lnTo>
                  <a:lnTo>
                    <a:pt x="93" y="40"/>
                  </a:lnTo>
                  <a:lnTo>
                    <a:pt x="153" y="40"/>
                  </a:lnTo>
                  <a:lnTo>
                    <a:pt x="153" y="96"/>
                  </a:lnTo>
                  <a:lnTo>
                    <a:pt x="151" y="109"/>
                  </a:lnTo>
                  <a:lnTo>
                    <a:pt x="133" y="115"/>
                  </a:lnTo>
                  <a:lnTo>
                    <a:pt x="116" y="115"/>
                  </a:lnTo>
                  <a:lnTo>
                    <a:pt x="123" y="134"/>
                  </a:lnTo>
                  <a:lnTo>
                    <a:pt x="136" y="134"/>
                  </a:lnTo>
                  <a:lnTo>
                    <a:pt x="162" y="127"/>
                  </a:lnTo>
                  <a:lnTo>
                    <a:pt x="171" y="104"/>
                  </a:lnTo>
                  <a:lnTo>
                    <a:pt x="171" y="23"/>
                  </a:lnTo>
                  <a:lnTo>
                    <a:pt x="93" y="23"/>
                  </a:lnTo>
                  <a:lnTo>
                    <a:pt x="93" y="0"/>
                  </a:lnTo>
                  <a:lnTo>
                    <a:pt x="77" y="0"/>
                  </a:lnTo>
                  <a:close/>
                </a:path>
              </a:pathLst>
            </a:custGeom>
            <a:solidFill>
              <a:srgbClr val="000000"/>
            </a:solidFill>
            <a:ln w="9525">
              <a:noFill/>
              <a:round/>
              <a:headEnd/>
              <a:tailEnd/>
            </a:ln>
          </p:spPr>
          <p:txBody>
            <a:bodyPr/>
            <a:lstStyle/>
            <a:p>
              <a:endParaRPr lang="en-US"/>
            </a:p>
          </p:txBody>
        </p:sp>
        <p:sp>
          <p:nvSpPr>
            <p:cNvPr id="62" name="Freeform 137"/>
            <p:cNvSpPr>
              <a:spLocks/>
            </p:cNvSpPr>
            <p:nvPr/>
          </p:nvSpPr>
          <p:spPr bwMode="auto">
            <a:xfrm>
              <a:off x="4967" y="421"/>
              <a:ext cx="70" cy="6"/>
            </a:xfrm>
            <a:custGeom>
              <a:avLst/>
              <a:gdLst>
                <a:gd name="T0" fmla="*/ 0 w 209"/>
                <a:gd name="T1" fmla="*/ 0 h 18"/>
                <a:gd name="T2" fmla="*/ 0 w 209"/>
                <a:gd name="T3" fmla="*/ 0 h 18"/>
                <a:gd name="T4" fmla="*/ 0 w 209"/>
                <a:gd name="T5" fmla="*/ 0 h 18"/>
                <a:gd name="T6" fmla="*/ 0 w 209"/>
                <a:gd name="T7" fmla="*/ 0 h 18"/>
                <a:gd name="T8" fmla="*/ 0 w 209"/>
                <a:gd name="T9" fmla="*/ 0 h 18"/>
                <a:gd name="T10" fmla="*/ 0 w 209"/>
                <a:gd name="T11" fmla="*/ 0 h 18"/>
                <a:gd name="T12" fmla="*/ 0 w 209"/>
                <a:gd name="T13" fmla="*/ 0 h 18"/>
                <a:gd name="T14" fmla="*/ 0 w 209"/>
                <a:gd name="T15" fmla="*/ 0 h 18"/>
                <a:gd name="T16" fmla="*/ 0 w 209"/>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9"/>
                <a:gd name="T28" fmla="*/ 0 h 18"/>
                <a:gd name="T29" fmla="*/ 209 w 209"/>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9" h="18">
                  <a:moveTo>
                    <a:pt x="112" y="18"/>
                  </a:moveTo>
                  <a:lnTo>
                    <a:pt x="209" y="18"/>
                  </a:lnTo>
                  <a:lnTo>
                    <a:pt x="209" y="0"/>
                  </a:lnTo>
                  <a:lnTo>
                    <a:pt x="111" y="0"/>
                  </a:lnTo>
                  <a:lnTo>
                    <a:pt x="95" y="0"/>
                  </a:lnTo>
                  <a:lnTo>
                    <a:pt x="0" y="0"/>
                  </a:lnTo>
                  <a:lnTo>
                    <a:pt x="0" y="18"/>
                  </a:lnTo>
                  <a:lnTo>
                    <a:pt x="112" y="18"/>
                  </a:lnTo>
                  <a:close/>
                </a:path>
              </a:pathLst>
            </a:custGeom>
            <a:solidFill>
              <a:srgbClr val="000000"/>
            </a:solidFill>
            <a:ln w="9525">
              <a:noFill/>
              <a:round/>
              <a:headEnd/>
              <a:tailEnd/>
            </a:ln>
          </p:spPr>
          <p:txBody>
            <a:bodyPr/>
            <a:lstStyle/>
            <a:p>
              <a:endParaRPr lang="en-US"/>
            </a:p>
          </p:txBody>
        </p:sp>
        <p:sp>
          <p:nvSpPr>
            <p:cNvPr id="63" name="Freeform 138"/>
            <p:cNvSpPr>
              <a:spLocks/>
            </p:cNvSpPr>
            <p:nvPr/>
          </p:nvSpPr>
          <p:spPr bwMode="auto">
            <a:xfrm>
              <a:off x="4995" y="409"/>
              <a:ext cx="10" cy="10"/>
            </a:xfrm>
            <a:custGeom>
              <a:avLst/>
              <a:gdLst>
                <a:gd name="T0" fmla="*/ 0 w 32"/>
                <a:gd name="T1" fmla="*/ 0 h 30"/>
                <a:gd name="T2" fmla="*/ 0 w 32"/>
                <a:gd name="T3" fmla="*/ 0 h 30"/>
                <a:gd name="T4" fmla="*/ 0 w 32"/>
                <a:gd name="T5" fmla="*/ 0 h 30"/>
                <a:gd name="T6" fmla="*/ 0 w 32"/>
                <a:gd name="T7" fmla="*/ 0 h 30"/>
                <a:gd name="T8" fmla="*/ 0 w 32"/>
                <a:gd name="T9" fmla="*/ 0 h 30"/>
                <a:gd name="T10" fmla="*/ 0 w 32"/>
                <a:gd name="T11" fmla="*/ 0 h 30"/>
                <a:gd name="T12" fmla="*/ 0 60000 65536"/>
                <a:gd name="T13" fmla="*/ 0 60000 65536"/>
                <a:gd name="T14" fmla="*/ 0 60000 65536"/>
                <a:gd name="T15" fmla="*/ 0 60000 65536"/>
                <a:gd name="T16" fmla="*/ 0 60000 65536"/>
                <a:gd name="T17" fmla="*/ 0 60000 65536"/>
                <a:gd name="T18" fmla="*/ 0 w 32"/>
                <a:gd name="T19" fmla="*/ 0 h 30"/>
                <a:gd name="T20" fmla="*/ 32 w 32"/>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32" h="30">
                  <a:moveTo>
                    <a:pt x="32" y="24"/>
                  </a:moveTo>
                  <a:lnTo>
                    <a:pt x="18" y="0"/>
                  </a:lnTo>
                  <a:lnTo>
                    <a:pt x="0" y="4"/>
                  </a:lnTo>
                  <a:lnTo>
                    <a:pt x="15" y="30"/>
                  </a:lnTo>
                  <a:lnTo>
                    <a:pt x="32" y="24"/>
                  </a:lnTo>
                  <a:close/>
                </a:path>
              </a:pathLst>
            </a:custGeom>
            <a:solidFill>
              <a:srgbClr val="000000"/>
            </a:solidFill>
            <a:ln w="9525">
              <a:noFill/>
              <a:round/>
              <a:headEnd/>
              <a:tailEnd/>
            </a:ln>
          </p:spPr>
          <p:txBody>
            <a:bodyPr/>
            <a:lstStyle/>
            <a:p>
              <a:endParaRPr lang="en-US"/>
            </a:p>
          </p:txBody>
        </p:sp>
        <p:sp>
          <p:nvSpPr>
            <p:cNvPr id="64" name="Freeform 139"/>
            <p:cNvSpPr>
              <a:spLocks/>
            </p:cNvSpPr>
            <p:nvPr/>
          </p:nvSpPr>
          <p:spPr bwMode="auto">
            <a:xfrm>
              <a:off x="4843" y="465"/>
              <a:ext cx="25" cy="14"/>
            </a:xfrm>
            <a:custGeom>
              <a:avLst/>
              <a:gdLst>
                <a:gd name="T0" fmla="*/ 0 w 73"/>
                <a:gd name="T1" fmla="*/ 0 h 42"/>
                <a:gd name="T2" fmla="*/ 0 w 73"/>
                <a:gd name="T3" fmla="*/ 0 h 42"/>
                <a:gd name="T4" fmla="*/ 0 w 73"/>
                <a:gd name="T5" fmla="*/ 0 h 42"/>
                <a:gd name="T6" fmla="*/ 0 w 73"/>
                <a:gd name="T7" fmla="*/ 0 h 42"/>
                <a:gd name="T8" fmla="*/ 0 w 73"/>
                <a:gd name="T9" fmla="*/ 0 h 42"/>
                <a:gd name="T10" fmla="*/ 0 w 73"/>
                <a:gd name="T11" fmla="*/ 0 h 42"/>
                <a:gd name="T12" fmla="*/ 0 w 73"/>
                <a:gd name="T13" fmla="*/ 0 h 42"/>
                <a:gd name="T14" fmla="*/ 0 w 73"/>
                <a:gd name="T15" fmla="*/ 0 h 42"/>
                <a:gd name="T16" fmla="*/ 0 w 73"/>
                <a:gd name="T17" fmla="*/ 0 h 42"/>
                <a:gd name="T18" fmla="*/ 0 w 73"/>
                <a:gd name="T19" fmla="*/ 0 h 42"/>
                <a:gd name="T20" fmla="*/ 0 w 73"/>
                <a:gd name="T21" fmla="*/ 0 h 42"/>
                <a:gd name="T22" fmla="*/ 0 w 73"/>
                <a:gd name="T23" fmla="*/ 0 h 42"/>
                <a:gd name="T24" fmla="*/ 0 w 73"/>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42"/>
                <a:gd name="T41" fmla="*/ 73 w 73"/>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42">
                  <a:moveTo>
                    <a:pt x="0" y="26"/>
                  </a:moveTo>
                  <a:lnTo>
                    <a:pt x="0" y="42"/>
                  </a:lnTo>
                  <a:lnTo>
                    <a:pt x="45" y="42"/>
                  </a:lnTo>
                  <a:lnTo>
                    <a:pt x="61" y="35"/>
                  </a:lnTo>
                  <a:lnTo>
                    <a:pt x="68" y="26"/>
                  </a:lnTo>
                  <a:lnTo>
                    <a:pt x="71" y="16"/>
                  </a:lnTo>
                  <a:lnTo>
                    <a:pt x="73" y="6"/>
                  </a:lnTo>
                  <a:lnTo>
                    <a:pt x="55" y="0"/>
                  </a:lnTo>
                  <a:lnTo>
                    <a:pt x="52" y="13"/>
                  </a:lnTo>
                  <a:lnTo>
                    <a:pt x="50" y="22"/>
                  </a:lnTo>
                  <a:lnTo>
                    <a:pt x="38" y="26"/>
                  </a:lnTo>
                  <a:lnTo>
                    <a:pt x="0" y="26"/>
                  </a:lnTo>
                  <a:close/>
                </a:path>
              </a:pathLst>
            </a:custGeom>
            <a:solidFill>
              <a:srgbClr val="000000"/>
            </a:solidFill>
            <a:ln w="9525">
              <a:noFill/>
              <a:round/>
              <a:headEnd/>
              <a:tailEnd/>
            </a:ln>
          </p:spPr>
          <p:txBody>
            <a:bodyPr/>
            <a:lstStyle/>
            <a:p>
              <a:endParaRPr lang="en-US"/>
            </a:p>
          </p:txBody>
        </p:sp>
        <p:sp>
          <p:nvSpPr>
            <p:cNvPr id="65" name="Freeform 140"/>
            <p:cNvSpPr>
              <a:spLocks/>
            </p:cNvSpPr>
            <p:nvPr/>
          </p:nvSpPr>
          <p:spPr bwMode="auto">
            <a:xfrm>
              <a:off x="4843" y="409"/>
              <a:ext cx="28" cy="56"/>
            </a:xfrm>
            <a:custGeom>
              <a:avLst/>
              <a:gdLst>
                <a:gd name="T0" fmla="*/ 0 w 84"/>
                <a:gd name="T1" fmla="*/ 0 h 168"/>
                <a:gd name="T2" fmla="*/ 0 w 84"/>
                <a:gd name="T3" fmla="*/ 0 h 168"/>
                <a:gd name="T4" fmla="*/ 0 w 84"/>
                <a:gd name="T5" fmla="*/ 0 h 168"/>
                <a:gd name="T6" fmla="*/ 0 w 84"/>
                <a:gd name="T7" fmla="*/ 0 h 168"/>
                <a:gd name="T8" fmla="*/ 0 w 84"/>
                <a:gd name="T9" fmla="*/ 0 h 168"/>
                <a:gd name="T10" fmla="*/ 0 w 84"/>
                <a:gd name="T11" fmla="*/ 0 h 168"/>
                <a:gd name="T12" fmla="*/ 0 w 84"/>
                <a:gd name="T13" fmla="*/ 0 h 168"/>
                <a:gd name="T14" fmla="*/ 0 w 84"/>
                <a:gd name="T15" fmla="*/ 0 h 168"/>
                <a:gd name="T16" fmla="*/ 0 w 84"/>
                <a:gd name="T17" fmla="*/ 0 h 168"/>
                <a:gd name="T18" fmla="*/ 0 w 84"/>
                <a:gd name="T19" fmla="*/ 0 h 168"/>
                <a:gd name="T20" fmla="*/ 0 w 84"/>
                <a:gd name="T21" fmla="*/ 0 h 168"/>
                <a:gd name="T22" fmla="*/ 0 w 84"/>
                <a:gd name="T23" fmla="*/ 0 h 168"/>
                <a:gd name="T24" fmla="*/ 0 w 84"/>
                <a:gd name="T25" fmla="*/ 0 h 168"/>
                <a:gd name="T26" fmla="*/ 0 w 84"/>
                <a:gd name="T27" fmla="*/ 0 h 168"/>
                <a:gd name="T28" fmla="*/ 0 w 84"/>
                <a:gd name="T29" fmla="*/ 0 h 168"/>
                <a:gd name="T30" fmla="*/ 0 w 84"/>
                <a:gd name="T31" fmla="*/ 0 h 168"/>
                <a:gd name="T32" fmla="*/ 0 w 84"/>
                <a:gd name="T33" fmla="*/ 0 h 168"/>
                <a:gd name="T34" fmla="*/ 0 w 84"/>
                <a:gd name="T35" fmla="*/ 0 h 168"/>
                <a:gd name="T36" fmla="*/ 0 w 84"/>
                <a:gd name="T37" fmla="*/ 0 h 168"/>
                <a:gd name="T38" fmla="*/ 0 w 84"/>
                <a:gd name="T39" fmla="*/ 0 h 168"/>
                <a:gd name="T40" fmla="*/ 0 w 84"/>
                <a:gd name="T41" fmla="*/ 0 h 168"/>
                <a:gd name="T42" fmla="*/ 0 w 84"/>
                <a:gd name="T43" fmla="*/ 0 h 168"/>
                <a:gd name="T44" fmla="*/ 0 w 84"/>
                <a:gd name="T45" fmla="*/ 0 h 168"/>
                <a:gd name="T46" fmla="*/ 0 w 84"/>
                <a:gd name="T47" fmla="*/ 0 h 168"/>
                <a:gd name="T48" fmla="*/ 0 w 84"/>
                <a:gd name="T49" fmla="*/ 0 h 168"/>
                <a:gd name="T50" fmla="*/ 0 w 84"/>
                <a:gd name="T51" fmla="*/ 0 h 168"/>
                <a:gd name="T52" fmla="*/ 0 w 84"/>
                <a:gd name="T53" fmla="*/ 0 h 168"/>
                <a:gd name="T54" fmla="*/ 0 w 84"/>
                <a:gd name="T55" fmla="*/ 0 h 168"/>
                <a:gd name="T56" fmla="*/ 0 w 84"/>
                <a:gd name="T57" fmla="*/ 0 h 168"/>
                <a:gd name="T58" fmla="*/ 0 w 84"/>
                <a:gd name="T59" fmla="*/ 0 h 168"/>
                <a:gd name="T60" fmla="*/ 0 w 84"/>
                <a:gd name="T61" fmla="*/ 0 h 168"/>
                <a:gd name="T62" fmla="*/ 0 w 84"/>
                <a:gd name="T63" fmla="*/ 0 h 168"/>
                <a:gd name="T64" fmla="*/ 0 w 84"/>
                <a:gd name="T65" fmla="*/ 0 h 168"/>
                <a:gd name="T66" fmla="*/ 0 w 84"/>
                <a:gd name="T67" fmla="*/ 0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4"/>
                <a:gd name="T103" fmla="*/ 0 h 168"/>
                <a:gd name="T104" fmla="*/ 84 w 84"/>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4" h="168">
                  <a:moveTo>
                    <a:pt x="0" y="150"/>
                  </a:moveTo>
                  <a:lnTo>
                    <a:pt x="0" y="168"/>
                  </a:lnTo>
                  <a:lnTo>
                    <a:pt x="42" y="168"/>
                  </a:lnTo>
                  <a:lnTo>
                    <a:pt x="42" y="116"/>
                  </a:lnTo>
                  <a:lnTo>
                    <a:pt x="58" y="127"/>
                  </a:lnTo>
                  <a:lnTo>
                    <a:pt x="70" y="134"/>
                  </a:lnTo>
                  <a:lnTo>
                    <a:pt x="84" y="117"/>
                  </a:lnTo>
                  <a:lnTo>
                    <a:pt x="63" y="107"/>
                  </a:lnTo>
                  <a:lnTo>
                    <a:pt x="42" y="88"/>
                  </a:lnTo>
                  <a:lnTo>
                    <a:pt x="78" y="88"/>
                  </a:lnTo>
                  <a:lnTo>
                    <a:pt x="78" y="71"/>
                  </a:lnTo>
                  <a:lnTo>
                    <a:pt x="35" y="71"/>
                  </a:lnTo>
                  <a:lnTo>
                    <a:pt x="35" y="46"/>
                  </a:lnTo>
                  <a:lnTo>
                    <a:pt x="73" y="46"/>
                  </a:lnTo>
                  <a:lnTo>
                    <a:pt x="73" y="29"/>
                  </a:lnTo>
                  <a:lnTo>
                    <a:pt x="35" y="29"/>
                  </a:lnTo>
                  <a:lnTo>
                    <a:pt x="34" y="0"/>
                  </a:lnTo>
                  <a:lnTo>
                    <a:pt x="18" y="0"/>
                  </a:lnTo>
                  <a:lnTo>
                    <a:pt x="18" y="29"/>
                  </a:lnTo>
                  <a:lnTo>
                    <a:pt x="0" y="29"/>
                  </a:lnTo>
                  <a:lnTo>
                    <a:pt x="0" y="46"/>
                  </a:lnTo>
                  <a:lnTo>
                    <a:pt x="18" y="46"/>
                  </a:lnTo>
                  <a:lnTo>
                    <a:pt x="18" y="71"/>
                  </a:lnTo>
                  <a:lnTo>
                    <a:pt x="0" y="71"/>
                  </a:lnTo>
                  <a:lnTo>
                    <a:pt x="0" y="88"/>
                  </a:lnTo>
                  <a:lnTo>
                    <a:pt x="21" y="88"/>
                  </a:lnTo>
                  <a:lnTo>
                    <a:pt x="29" y="98"/>
                  </a:lnTo>
                  <a:lnTo>
                    <a:pt x="42" y="113"/>
                  </a:lnTo>
                  <a:lnTo>
                    <a:pt x="0" y="113"/>
                  </a:lnTo>
                  <a:lnTo>
                    <a:pt x="0" y="127"/>
                  </a:lnTo>
                  <a:lnTo>
                    <a:pt x="26" y="127"/>
                  </a:lnTo>
                  <a:lnTo>
                    <a:pt x="26" y="150"/>
                  </a:lnTo>
                  <a:lnTo>
                    <a:pt x="0" y="150"/>
                  </a:lnTo>
                  <a:close/>
                </a:path>
              </a:pathLst>
            </a:custGeom>
            <a:solidFill>
              <a:srgbClr val="000000"/>
            </a:solidFill>
            <a:ln w="9525">
              <a:noFill/>
              <a:round/>
              <a:headEnd/>
              <a:tailEnd/>
            </a:ln>
          </p:spPr>
          <p:txBody>
            <a:bodyPr/>
            <a:lstStyle/>
            <a:p>
              <a:endParaRPr lang="en-US"/>
            </a:p>
          </p:txBody>
        </p:sp>
        <p:sp>
          <p:nvSpPr>
            <p:cNvPr id="66" name="Freeform 141"/>
            <p:cNvSpPr>
              <a:spLocks/>
            </p:cNvSpPr>
            <p:nvPr/>
          </p:nvSpPr>
          <p:spPr bwMode="auto">
            <a:xfrm>
              <a:off x="4817" y="409"/>
              <a:ext cx="26" cy="70"/>
            </a:xfrm>
            <a:custGeom>
              <a:avLst/>
              <a:gdLst>
                <a:gd name="T0" fmla="*/ 0 w 78"/>
                <a:gd name="T1" fmla="*/ 0 h 209"/>
                <a:gd name="T2" fmla="*/ 0 w 78"/>
                <a:gd name="T3" fmla="*/ 0 h 209"/>
                <a:gd name="T4" fmla="*/ 0 w 78"/>
                <a:gd name="T5" fmla="*/ 0 h 209"/>
                <a:gd name="T6" fmla="*/ 0 w 78"/>
                <a:gd name="T7" fmla="*/ 0 h 209"/>
                <a:gd name="T8" fmla="*/ 0 w 78"/>
                <a:gd name="T9" fmla="*/ 0 h 209"/>
                <a:gd name="T10" fmla="*/ 0 w 78"/>
                <a:gd name="T11" fmla="*/ 0 h 209"/>
                <a:gd name="T12" fmla="*/ 0 w 78"/>
                <a:gd name="T13" fmla="*/ 0 h 209"/>
                <a:gd name="T14" fmla="*/ 0 w 78"/>
                <a:gd name="T15" fmla="*/ 0 h 209"/>
                <a:gd name="T16" fmla="*/ 0 w 78"/>
                <a:gd name="T17" fmla="*/ 0 h 209"/>
                <a:gd name="T18" fmla="*/ 0 w 78"/>
                <a:gd name="T19" fmla="*/ 0 h 209"/>
                <a:gd name="T20" fmla="*/ 0 w 78"/>
                <a:gd name="T21" fmla="*/ 0 h 209"/>
                <a:gd name="T22" fmla="*/ 0 w 78"/>
                <a:gd name="T23" fmla="*/ 0 h 209"/>
                <a:gd name="T24" fmla="*/ 0 w 78"/>
                <a:gd name="T25" fmla="*/ 0 h 209"/>
                <a:gd name="T26" fmla="*/ 0 w 78"/>
                <a:gd name="T27" fmla="*/ 0 h 209"/>
                <a:gd name="T28" fmla="*/ 0 w 78"/>
                <a:gd name="T29" fmla="*/ 0 h 209"/>
                <a:gd name="T30" fmla="*/ 0 w 78"/>
                <a:gd name="T31" fmla="*/ 0 h 209"/>
                <a:gd name="T32" fmla="*/ 0 w 78"/>
                <a:gd name="T33" fmla="*/ 0 h 209"/>
                <a:gd name="T34" fmla="*/ 0 w 78"/>
                <a:gd name="T35" fmla="*/ 0 h 209"/>
                <a:gd name="T36" fmla="*/ 0 w 78"/>
                <a:gd name="T37" fmla="*/ 0 h 209"/>
                <a:gd name="T38" fmla="*/ 0 w 78"/>
                <a:gd name="T39" fmla="*/ 0 h 209"/>
                <a:gd name="T40" fmla="*/ 0 w 78"/>
                <a:gd name="T41" fmla="*/ 0 h 209"/>
                <a:gd name="T42" fmla="*/ 0 w 78"/>
                <a:gd name="T43" fmla="*/ 0 h 209"/>
                <a:gd name="T44" fmla="*/ 0 w 78"/>
                <a:gd name="T45" fmla="*/ 0 h 209"/>
                <a:gd name="T46" fmla="*/ 0 w 78"/>
                <a:gd name="T47" fmla="*/ 0 h 209"/>
                <a:gd name="T48" fmla="*/ 0 w 78"/>
                <a:gd name="T49" fmla="*/ 0 h 209"/>
                <a:gd name="T50" fmla="*/ 0 w 78"/>
                <a:gd name="T51" fmla="*/ 0 h 209"/>
                <a:gd name="T52" fmla="*/ 0 w 78"/>
                <a:gd name="T53" fmla="*/ 0 h 209"/>
                <a:gd name="T54" fmla="*/ 0 w 78"/>
                <a:gd name="T55" fmla="*/ 0 h 209"/>
                <a:gd name="T56" fmla="*/ 0 w 78"/>
                <a:gd name="T57" fmla="*/ 0 h 209"/>
                <a:gd name="T58" fmla="*/ 0 w 78"/>
                <a:gd name="T59" fmla="*/ 0 h 209"/>
                <a:gd name="T60" fmla="*/ 0 w 78"/>
                <a:gd name="T61" fmla="*/ 0 h 209"/>
                <a:gd name="T62" fmla="*/ 0 w 78"/>
                <a:gd name="T63" fmla="*/ 0 h 209"/>
                <a:gd name="T64" fmla="*/ 0 w 78"/>
                <a:gd name="T65" fmla="*/ 0 h 209"/>
                <a:gd name="T66" fmla="*/ 0 w 78"/>
                <a:gd name="T67" fmla="*/ 0 h 209"/>
                <a:gd name="T68" fmla="*/ 0 w 78"/>
                <a:gd name="T69" fmla="*/ 0 h 209"/>
                <a:gd name="T70" fmla="*/ 0 w 78"/>
                <a:gd name="T71" fmla="*/ 0 h 209"/>
                <a:gd name="T72" fmla="*/ 0 w 78"/>
                <a:gd name="T73" fmla="*/ 0 h 209"/>
                <a:gd name="T74" fmla="*/ 0 w 78"/>
                <a:gd name="T75" fmla="*/ 0 h 209"/>
                <a:gd name="T76" fmla="*/ 0 w 78"/>
                <a:gd name="T77" fmla="*/ 0 h 209"/>
                <a:gd name="T78" fmla="*/ 0 w 78"/>
                <a:gd name="T79" fmla="*/ 0 h 209"/>
                <a:gd name="T80" fmla="*/ 0 w 78"/>
                <a:gd name="T81" fmla="*/ 0 h 209"/>
                <a:gd name="T82" fmla="*/ 0 w 78"/>
                <a:gd name="T83" fmla="*/ 0 h 209"/>
                <a:gd name="T84" fmla="*/ 0 w 78"/>
                <a:gd name="T85" fmla="*/ 0 h 2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209"/>
                <a:gd name="T131" fmla="*/ 78 w 78"/>
                <a:gd name="T132" fmla="*/ 209 h 2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209">
                  <a:moveTo>
                    <a:pt x="78" y="44"/>
                  </a:moveTo>
                  <a:lnTo>
                    <a:pt x="78" y="27"/>
                  </a:lnTo>
                  <a:lnTo>
                    <a:pt x="63" y="27"/>
                  </a:lnTo>
                  <a:lnTo>
                    <a:pt x="63" y="0"/>
                  </a:lnTo>
                  <a:lnTo>
                    <a:pt x="45" y="0"/>
                  </a:lnTo>
                  <a:lnTo>
                    <a:pt x="45" y="27"/>
                  </a:lnTo>
                  <a:lnTo>
                    <a:pt x="11" y="27"/>
                  </a:lnTo>
                  <a:lnTo>
                    <a:pt x="11" y="44"/>
                  </a:lnTo>
                  <a:lnTo>
                    <a:pt x="45" y="44"/>
                  </a:lnTo>
                  <a:lnTo>
                    <a:pt x="45" y="69"/>
                  </a:lnTo>
                  <a:lnTo>
                    <a:pt x="9" y="69"/>
                  </a:lnTo>
                  <a:lnTo>
                    <a:pt x="9" y="86"/>
                  </a:lnTo>
                  <a:lnTo>
                    <a:pt x="42" y="86"/>
                  </a:lnTo>
                  <a:lnTo>
                    <a:pt x="21" y="105"/>
                  </a:lnTo>
                  <a:lnTo>
                    <a:pt x="0" y="116"/>
                  </a:lnTo>
                  <a:lnTo>
                    <a:pt x="0" y="122"/>
                  </a:lnTo>
                  <a:lnTo>
                    <a:pt x="12" y="132"/>
                  </a:lnTo>
                  <a:lnTo>
                    <a:pt x="24" y="125"/>
                  </a:lnTo>
                  <a:lnTo>
                    <a:pt x="35" y="116"/>
                  </a:lnTo>
                  <a:lnTo>
                    <a:pt x="35" y="190"/>
                  </a:lnTo>
                  <a:lnTo>
                    <a:pt x="41" y="202"/>
                  </a:lnTo>
                  <a:lnTo>
                    <a:pt x="54" y="209"/>
                  </a:lnTo>
                  <a:lnTo>
                    <a:pt x="78" y="209"/>
                  </a:lnTo>
                  <a:lnTo>
                    <a:pt x="78" y="193"/>
                  </a:lnTo>
                  <a:lnTo>
                    <a:pt x="63" y="193"/>
                  </a:lnTo>
                  <a:lnTo>
                    <a:pt x="55" y="189"/>
                  </a:lnTo>
                  <a:lnTo>
                    <a:pt x="51" y="177"/>
                  </a:lnTo>
                  <a:lnTo>
                    <a:pt x="51" y="166"/>
                  </a:lnTo>
                  <a:lnTo>
                    <a:pt x="78" y="166"/>
                  </a:lnTo>
                  <a:lnTo>
                    <a:pt x="78" y="148"/>
                  </a:lnTo>
                  <a:lnTo>
                    <a:pt x="51" y="148"/>
                  </a:lnTo>
                  <a:lnTo>
                    <a:pt x="51" y="125"/>
                  </a:lnTo>
                  <a:lnTo>
                    <a:pt x="78" y="125"/>
                  </a:lnTo>
                  <a:lnTo>
                    <a:pt x="78" y="111"/>
                  </a:lnTo>
                  <a:lnTo>
                    <a:pt x="44" y="111"/>
                  </a:lnTo>
                  <a:lnTo>
                    <a:pt x="54" y="96"/>
                  </a:lnTo>
                  <a:lnTo>
                    <a:pt x="63" y="86"/>
                  </a:lnTo>
                  <a:lnTo>
                    <a:pt x="78" y="86"/>
                  </a:lnTo>
                  <a:lnTo>
                    <a:pt x="78" y="69"/>
                  </a:lnTo>
                  <a:lnTo>
                    <a:pt x="63" y="69"/>
                  </a:lnTo>
                  <a:lnTo>
                    <a:pt x="63" y="44"/>
                  </a:lnTo>
                  <a:lnTo>
                    <a:pt x="78" y="44"/>
                  </a:lnTo>
                  <a:close/>
                </a:path>
              </a:pathLst>
            </a:custGeom>
            <a:solidFill>
              <a:srgbClr val="000000"/>
            </a:solidFill>
            <a:ln w="9525">
              <a:noFill/>
              <a:round/>
              <a:headEnd/>
              <a:tailEnd/>
            </a:ln>
          </p:spPr>
          <p:txBody>
            <a:bodyPr/>
            <a:lstStyle/>
            <a:p>
              <a:endParaRPr lang="en-US"/>
            </a:p>
          </p:txBody>
        </p:sp>
        <p:sp>
          <p:nvSpPr>
            <p:cNvPr id="67" name="Freeform 142"/>
            <p:cNvSpPr>
              <a:spLocks/>
            </p:cNvSpPr>
            <p:nvPr/>
          </p:nvSpPr>
          <p:spPr bwMode="auto">
            <a:xfrm>
              <a:off x="4817" y="448"/>
              <a:ext cx="2" cy="2"/>
            </a:xfrm>
            <a:custGeom>
              <a:avLst/>
              <a:gdLst>
                <a:gd name="T0" fmla="*/ 2097152 w 1"/>
                <a:gd name="T1" fmla="*/ 0 h 6"/>
                <a:gd name="T2" fmla="*/ 2097152 w 1"/>
                <a:gd name="T3" fmla="*/ 0 h 6"/>
                <a:gd name="T4" fmla="*/ 0 w 1"/>
                <a:gd name="T5" fmla="*/ 0 h 6"/>
                <a:gd name="T6" fmla="*/ 0 w 1"/>
                <a:gd name="T7" fmla="*/ 0 h 6"/>
                <a:gd name="T8" fmla="*/ 2097152 w 1"/>
                <a:gd name="T9" fmla="*/ 0 h 6"/>
                <a:gd name="T10" fmla="*/ 2097152 w 1"/>
                <a:gd name="T11" fmla="*/ 0 h 6"/>
                <a:gd name="T12" fmla="*/ 0 60000 65536"/>
                <a:gd name="T13" fmla="*/ 0 60000 65536"/>
                <a:gd name="T14" fmla="*/ 0 60000 65536"/>
                <a:gd name="T15" fmla="*/ 0 60000 65536"/>
                <a:gd name="T16" fmla="*/ 0 60000 65536"/>
                <a:gd name="T17" fmla="*/ 0 60000 65536"/>
                <a:gd name="T18" fmla="*/ 0 w 1"/>
                <a:gd name="T19" fmla="*/ 0 h 6"/>
                <a:gd name="T20" fmla="*/ 1 w 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 h="6">
                  <a:moveTo>
                    <a:pt x="1" y="6"/>
                  </a:moveTo>
                  <a:lnTo>
                    <a:pt x="1" y="0"/>
                  </a:lnTo>
                  <a:lnTo>
                    <a:pt x="0" y="3"/>
                  </a:lnTo>
                  <a:lnTo>
                    <a:pt x="0" y="5"/>
                  </a:lnTo>
                  <a:lnTo>
                    <a:pt x="1" y="6"/>
                  </a:lnTo>
                  <a:close/>
                </a:path>
              </a:pathLst>
            </a:custGeom>
            <a:solidFill>
              <a:srgbClr val="000000"/>
            </a:solidFill>
            <a:ln w="9525">
              <a:noFill/>
              <a:round/>
              <a:headEnd/>
              <a:tailEnd/>
            </a:ln>
          </p:spPr>
          <p:txBody>
            <a:bodyPr/>
            <a:lstStyle/>
            <a:p>
              <a:endParaRPr lang="en-US"/>
            </a:p>
          </p:txBody>
        </p:sp>
        <p:sp>
          <p:nvSpPr>
            <p:cNvPr id="68" name="Freeform 143"/>
            <p:cNvSpPr>
              <a:spLocks/>
            </p:cNvSpPr>
            <p:nvPr/>
          </p:nvSpPr>
          <p:spPr bwMode="auto">
            <a:xfrm>
              <a:off x="4817" y="455"/>
              <a:ext cx="2" cy="4"/>
            </a:xfrm>
            <a:custGeom>
              <a:avLst/>
              <a:gdLst>
                <a:gd name="T0" fmla="*/ 2097152 w 1"/>
                <a:gd name="T1" fmla="*/ 0 h 11"/>
                <a:gd name="T2" fmla="*/ 2097152 w 1"/>
                <a:gd name="T3" fmla="*/ 0 h 11"/>
                <a:gd name="T4" fmla="*/ 0 w 1"/>
                <a:gd name="T5" fmla="*/ 0 h 11"/>
                <a:gd name="T6" fmla="*/ 0 w 1"/>
                <a:gd name="T7" fmla="*/ 0 h 11"/>
                <a:gd name="T8" fmla="*/ 2097152 w 1"/>
                <a:gd name="T9" fmla="*/ 0 h 11"/>
                <a:gd name="T10" fmla="*/ 2097152 w 1"/>
                <a:gd name="T11" fmla="*/ 0 h 11"/>
                <a:gd name="T12" fmla="*/ 0 60000 65536"/>
                <a:gd name="T13" fmla="*/ 0 60000 65536"/>
                <a:gd name="T14" fmla="*/ 0 60000 65536"/>
                <a:gd name="T15" fmla="*/ 0 60000 65536"/>
                <a:gd name="T16" fmla="*/ 0 60000 65536"/>
                <a:gd name="T17" fmla="*/ 0 60000 65536"/>
                <a:gd name="T18" fmla="*/ 0 w 1"/>
                <a:gd name="T19" fmla="*/ 0 h 11"/>
                <a:gd name="T20" fmla="*/ 1 w 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 h="11">
                  <a:moveTo>
                    <a:pt x="1" y="10"/>
                  </a:moveTo>
                  <a:lnTo>
                    <a:pt x="1" y="1"/>
                  </a:lnTo>
                  <a:lnTo>
                    <a:pt x="0" y="0"/>
                  </a:lnTo>
                  <a:lnTo>
                    <a:pt x="0" y="11"/>
                  </a:lnTo>
                  <a:lnTo>
                    <a:pt x="1" y="10"/>
                  </a:lnTo>
                  <a:close/>
                </a:path>
              </a:pathLst>
            </a:custGeom>
            <a:solidFill>
              <a:srgbClr val="000000"/>
            </a:solidFill>
            <a:ln w="9525">
              <a:noFill/>
              <a:round/>
              <a:headEnd/>
              <a:tailEnd/>
            </a:ln>
          </p:spPr>
          <p:txBody>
            <a:bodyPr/>
            <a:lstStyle/>
            <a:p>
              <a:endParaRPr lang="en-US"/>
            </a:p>
          </p:txBody>
        </p:sp>
        <p:sp>
          <p:nvSpPr>
            <p:cNvPr id="69" name="Freeform 144"/>
            <p:cNvSpPr>
              <a:spLocks/>
            </p:cNvSpPr>
            <p:nvPr/>
          </p:nvSpPr>
          <p:spPr bwMode="auto">
            <a:xfrm>
              <a:off x="4803" y="410"/>
              <a:ext cx="14" cy="12"/>
            </a:xfrm>
            <a:custGeom>
              <a:avLst/>
              <a:gdLst>
                <a:gd name="T0" fmla="*/ 0 w 42"/>
                <a:gd name="T1" fmla="*/ 0 h 36"/>
                <a:gd name="T2" fmla="*/ 0 w 42"/>
                <a:gd name="T3" fmla="*/ 0 h 36"/>
                <a:gd name="T4" fmla="*/ 0 w 42"/>
                <a:gd name="T5" fmla="*/ 0 h 36"/>
                <a:gd name="T6" fmla="*/ 0 w 42"/>
                <a:gd name="T7" fmla="*/ 0 h 36"/>
                <a:gd name="T8" fmla="*/ 0 w 42"/>
                <a:gd name="T9" fmla="*/ 0 h 36"/>
                <a:gd name="T10" fmla="*/ 0 w 42"/>
                <a:gd name="T11" fmla="*/ 0 h 36"/>
                <a:gd name="T12" fmla="*/ 0 w 42"/>
                <a:gd name="T13" fmla="*/ 0 h 36"/>
                <a:gd name="T14" fmla="*/ 0 w 42"/>
                <a:gd name="T15" fmla="*/ 0 h 36"/>
                <a:gd name="T16" fmla="*/ 0 w 42"/>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36"/>
                <a:gd name="T29" fmla="*/ 42 w 42"/>
                <a:gd name="T30" fmla="*/ 36 h 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36">
                  <a:moveTo>
                    <a:pt x="42" y="23"/>
                  </a:moveTo>
                  <a:lnTo>
                    <a:pt x="42" y="20"/>
                  </a:lnTo>
                  <a:lnTo>
                    <a:pt x="29" y="10"/>
                  </a:lnTo>
                  <a:lnTo>
                    <a:pt x="12" y="0"/>
                  </a:lnTo>
                  <a:lnTo>
                    <a:pt x="0" y="14"/>
                  </a:lnTo>
                  <a:lnTo>
                    <a:pt x="17" y="23"/>
                  </a:lnTo>
                  <a:lnTo>
                    <a:pt x="32" y="36"/>
                  </a:lnTo>
                  <a:lnTo>
                    <a:pt x="42" y="23"/>
                  </a:lnTo>
                  <a:close/>
                </a:path>
              </a:pathLst>
            </a:custGeom>
            <a:solidFill>
              <a:srgbClr val="000000"/>
            </a:solidFill>
            <a:ln w="9525">
              <a:noFill/>
              <a:round/>
              <a:headEnd/>
              <a:tailEnd/>
            </a:ln>
          </p:spPr>
          <p:txBody>
            <a:bodyPr/>
            <a:lstStyle/>
            <a:p>
              <a:endParaRPr lang="en-US"/>
            </a:p>
          </p:txBody>
        </p:sp>
        <p:sp>
          <p:nvSpPr>
            <p:cNvPr id="70" name="Freeform 145"/>
            <p:cNvSpPr>
              <a:spLocks/>
            </p:cNvSpPr>
            <p:nvPr/>
          </p:nvSpPr>
          <p:spPr bwMode="auto">
            <a:xfrm>
              <a:off x="4800" y="452"/>
              <a:ext cx="17" cy="27"/>
            </a:xfrm>
            <a:custGeom>
              <a:avLst/>
              <a:gdLst>
                <a:gd name="T0" fmla="*/ 0 w 52"/>
                <a:gd name="T1" fmla="*/ 0 h 80"/>
                <a:gd name="T2" fmla="*/ 0 w 52"/>
                <a:gd name="T3" fmla="*/ 0 h 80"/>
                <a:gd name="T4" fmla="*/ 0 w 52"/>
                <a:gd name="T5" fmla="*/ 0 h 80"/>
                <a:gd name="T6" fmla="*/ 0 w 52"/>
                <a:gd name="T7" fmla="*/ 0 h 80"/>
                <a:gd name="T8" fmla="*/ 0 w 52"/>
                <a:gd name="T9" fmla="*/ 0 h 80"/>
                <a:gd name="T10" fmla="*/ 0 w 52"/>
                <a:gd name="T11" fmla="*/ 0 h 80"/>
                <a:gd name="T12" fmla="*/ 0 w 52"/>
                <a:gd name="T13" fmla="*/ 0 h 80"/>
                <a:gd name="T14" fmla="*/ 0 w 52"/>
                <a:gd name="T15" fmla="*/ 0 h 80"/>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80"/>
                <a:gd name="T26" fmla="*/ 52 w 52"/>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80">
                  <a:moveTo>
                    <a:pt x="52" y="19"/>
                  </a:moveTo>
                  <a:lnTo>
                    <a:pt x="52" y="8"/>
                  </a:lnTo>
                  <a:lnTo>
                    <a:pt x="46" y="0"/>
                  </a:lnTo>
                  <a:lnTo>
                    <a:pt x="25" y="35"/>
                  </a:lnTo>
                  <a:lnTo>
                    <a:pt x="0" y="68"/>
                  </a:lnTo>
                  <a:lnTo>
                    <a:pt x="13" y="80"/>
                  </a:lnTo>
                  <a:lnTo>
                    <a:pt x="52" y="19"/>
                  </a:lnTo>
                  <a:close/>
                </a:path>
              </a:pathLst>
            </a:custGeom>
            <a:solidFill>
              <a:srgbClr val="000000"/>
            </a:solidFill>
            <a:ln w="9525">
              <a:noFill/>
              <a:round/>
              <a:headEnd/>
              <a:tailEnd/>
            </a:ln>
          </p:spPr>
          <p:txBody>
            <a:bodyPr/>
            <a:lstStyle/>
            <a:p>
              <a:endParaRPr lang="en-US"/>
            </a:p>
          </p:txBody>
        </p:sp>
        <p:sp>
          <p:nvSpPr>
            <p:cNvPr id="71" name="Freeform 146"/>
            <p:cNvSpPr>
              <a:spLocks/>
            </p:cNvSpPr>
            <p:nvPr/>
          </p:nvSpPr>
          <p:spPr bwMode="auto">
            <a:xfrm>
              <a:off x="4799" y="431"/>
              <a:ext cx="16" cy="12"/>
            </a:xfrm>
            <a:custGeom>
              <a:avLst/>
              <a:gdLst>
                <a:gd name="T0" fmla="*/ 0 w 47"/>
                <a:gd name="T1" fmla="*/ 0 h 37"/>
                <a:gd name="T2" fmla="*/ 0 w 47"/>
                <a:gd name="T3" fmla="*/ 0 h 37"/>
                <a:gd name="T4" fmla="*/ 0 w 47"/>
                <a:gd name="T5" fmla="*/ 0 h 37"/>
                <a:gd name="T6" fmla="*/ 0 w 47"/>
                <a:gd name="T7" fmla="*/ 0 h 37"/>
                <a:gd name="T8" fmla="*/ 0 w 47"/>
                <a:gd name="T9" fmla="*/ 0 h 37"/>
                <a:gd name="T10" fmla="*/ 0 w 47"/>
                <a:gd name="T11" fmla="*/ 0 h 37"/>
                <a:gd name="T12" fmla="*/ 0 w 47"/>
                <a:gd name="T13" fmla="*/ 0 h 37"/>
                <a:gd name="T14" fmla="*/ 0 w 47"/>
                <a:gd name="T15" fmla="*/ 0 h 37"/>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7"/>
                <a:gd name="T26" fmla="*/ 47 w 47"/>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7">
                  <a:moveTo>
                    <a:pt x="0" y="13"/>
                  </a:moveTo>
                  <a:lnTo>
                    <a:pt x="20" y="24"/>
                  </a:lnTo>
                  <a:lnTo>
                    <a:pt x="37" y="37"/>
                  </a:lnTo>
                  <a:lnTo>
                    <a:pt x="47" y="21"/>
                  </a:lnTo>
                  <a:lnTo>
                    <a:pt x="30" y="8"/>
                  </a:lnTo>
                  <a:lnTo>
                    <a:pt x="14" y="0"/>
                  </a:lnTo>
                  <a:lnTo>
                    <a:pt x="0" y="13"/>
                  </a:lnTo>
                  <a:close/>
                </a:path>
              </a:pathLst>
            </a:custGeom>
            <a:solidFill>
              <a:srgbClr val="000000"/>
            </a:solidFill>
            <a:ln w="9525">
              <a:noFill/>
              <a:round/>
              <a:headEnd/>
              <a:tailEnd/>
            </a:ln>
          </p:spPr>
          <p:txBody>
            <a:bodyPr/>
            <a:lstStyle/>
            <a:p>
              <a:endParaRPr lang="en-US"/>
            </a:p>
          </p:txBody>
        </p:sp>
        <p:sp>
          <p:nvSpPr>
            <p:cNvPr id="72" name="Freeform 147"/>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100"/>
                <a:gd name="T32" fmla="*/ 135 w 135"/>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100">
                  <a:moveTo>
                    <a:pt x="0" y="0"/>
                  </a:moveTo>
                  <a:lnTo>
                    <a:pt x="135" y="0"/>
                  </a:lnTo>
                  <a:lnTo>
                    <a:pt x="135" y="100"/>
                  </a:lnTo>
                  <a:lnTo>
                    <a:pt x="118" y="100"/>
                  </a:lnTo>
                  <a:lnTo>
                    <a:pt x="118" y="93"/>
                  </a:lnTo>
                  <a:lnTo>
                    <a:pt x="17" y="93"/>
                  </a:lnTo>
                  <a:lnTo>
                    <a:pt x="17" y="100"/>
                  </a:lnTo>
                  <a:lnTo>
                    <a:pt x="0" y="100"/>
                  </a:lnTo>
                  <a:lnTo>
                    <a:pt x="0" y="0"/>
                  </a:lnTo>
                  <a:close/>
                </a:path>
              </a:pathLst>
            </a:custGeom>
            <a:solidFill>
              <a:srgbClr val="000000"/>
            </a:solidFill>
            <a:ln w="9525">
              <a:noFill/>
              <a:round/>
              <a:headEnd/>
              <a:tailEnd/>
            </a:ln>
          </p:spPr>
          <p:txBody>
            <a:bodyPr/>
            <a:lstStyle/>
            <a:p>
              <a:endParaRPr lang="en-US"/>
            </a:p>
          </p:txBody>
        </p:sp>
        <p:sp>
          <p:nvSpPr>
            <p:cNvPr id="73" name="Freeform 148"/>
            <p:cNvSpPr>
              <a:spLocks/>
            </p:cNvSpPr>
            <p:nvPr/>
          </p:nvSpPr>
          <p:spPr bwMode="auto">
            <a:xfrm>
              <a:off x="4716" y="409"/>
              <a:ext cx="72" cy="41"/>
            </a:xfrm>
            <a:custGeom>
              <a:avLst/>
              <a:gdLst>
                <a:gd name="T0" fmla="*/ 0 w 215"/>
                <a:gd name="T1" fmla="*/ 0 h 122"/>
                <a:gd name="T2" fmla="*/ 0 w 215"/>
                <a:gd name="T3" fmla="*/ 0 h 122"/>
                <a:gd name="T4" fmla="*/ 0 w 215"/>
                <a:gd name="T5" fmla="*/ 0 h 122"/>
                <a:gd name="T6" fmla="*/ 0 w 215"/>
                <a:gd name="T7" fmla="*/ 0 h 122"/>
                <a:gd name="T8" fmla="*/ 0 w 215"/>
                <a:gd name="T9" fmla="*/ 0 h 122"/>
                <a:gd name="T10" fmla="*/ 0 w 215"/>
                <a:gd name="T11" fmla="*/ 0 h 122"/>
                <a:gd name="T12" fmla="*/ 0 w 215"/>
                <a:gd name="T13" fmla="*/ 0 h 122"/>
                <a:gd name="T14" fmla="*/ 0 w 215"/>
                <a:gd name="T15" fmla="*/ 0 h 122"/>
                <a:gd name="T16" fmla="*/ 0 w 215"/>
                <a:gd name="T17" fmla="*/ 0 h 122"/>
                <a:gd name="T18" fmla="*/ 0 w 215"/>
                <a:gd name="T19" fmla="*/ 0 h 122"/>
                <a:gd name="T20" fmla="*/ 0 w 215"/>
                <a:gd name="T21" fmla="*/ 0 h 122"/>
                <a:gd name="T22" fmla="*/ 0 w 215"/>
                <a:gd name="T23" fmla="*/ 0 h 122"/>
                <a:gd name="T24" fmla="*/ 0 w 215"/>
                <a:gd name="T25" fmla="*/ 0 h 122"/>
                <a:gd name="T26" fmla="*/ 0 w 215"/>
                <a:gd name="T27" fmla="*/ 0 h 122"/>
                <a:gd name="T28" fmla="*/ 0 w 215"/>
                <a:gd name="T29" fmla="*/ 0 h 122"/>
                <a:gd name="T30" fmla="*/ 0 w 215"/>
                <a:gd name="T31" fmla="*/ 0 h 122"/>
                <a:gd name="T32" fmla="*/ 0 w 215"/>
                <a:gd name="T33" fmla="*/ 0 h 122"/>
                <a:gd name="T34" fmla="*/ 0 w 215"/>
                <a:gd name="T35" fmla="*/ 0 h 122"/>
                <a:gd name="T36" fmla="*/ 0 w 215"/>
                <a:gd name="T37" fmla="*/ 0 h 122"/>
                <a:gd name="T38" fmla="*/ 0 w 215"/>
                <a:gd name="T39" fmla="*/ 0 h 122"/>
                <a:gd name="T40" fmla="*/ 0 w 215"/>
                <a:gd name="T41" fmla="*/ 0 h 122"/>
                <a:gd name="T42" fmla="*/ 0 w 215"/>
                <a:gd name="T43" fmla="*/ 0 h 122"/>
                <a:gd name="T44" fmla="*/ 0 w 215"/>
                <a:gd name="T45" fmla="*/ 0 h 122"/>
                <a:gd name="T46" fmla="*/ 0 w 215"/>
                <a:gd name="T47" fmla="*/ 0 h 122"/>
                <a:gd name="T48" fmla="*/ 0 w 215"/>
                <a:gd name="T49" fmla="*/ 0 h 122"/>
                <a:gd name="T50" fmla="*/ 0 w 215"/>
                <a:gd name="T51" fmla="*/ 0 h 122"/>
                <a:gd name="T52" fmla="*/ 0 w 215"/>
                <a:gd name="T53" fmla="*/ 0 h 122"/>
                <a:gd name="T54" fmla="*/ 0 w 215"/>
                <a:gd name="T55" fmla="*/ 0 h 122"/>
                <a:gd name="T56" fmla="*/ 0 w 215"/>
                <a:gd name="T57" fmla="*/ 0 h 122"/>
                <a:gd name="T58" fmla="*/ 0 w 215"/>
                <a:gd name="T59" fmla="*/ 0 h 122"/>
                <a:gd name="T60" fmla="*/ 0 w 215"/>
                <a:gd name="T61" fmla="*/ 0 h 122"/>
                <a:gd name="T62" fmla="*/ 0 w 215"/>
                <a:gd name="T63" fmla="*/ 0 h 122"/>
                <a:gd name="T64" fmla="*/ 0 w 215"/>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5"/>
                <a:gd name="T100" fmla="*/ 0 h 122"/>
                <a:gd name="T101" fmla="*/ 215 w 215"/>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5" h="122">
                  <a:moveTo>
                    <a:pt x="37" y="108"/>
                  </a:moveTo>
                  <a:lnTo>
                    <a:pt x="96" y="67"/>
                  </a:lnTo>
                  <a:lnTo>
                    <a:pt x="96" y="108"/>
                  </a:lnTo>
                  <a:lnTo>
                    <a:pt x="114" y="108"/>
                  </a:lnTo>
                  <a:lnTo>
                    <a:pt x="114" y="62"/>
                  </a:lnTo>
                  <a:lnTo>
                    <a:pt x="133" y="79"/>
                  </a:lnTo>
                  <a:lnTo>
                    <a:pt x="200" y="122"/>
                  </a:lnTo>
                  <a:lnTo>
                    <a:pt x="215" y="106"/>
                  </a:lnTo>
                  <a:lnTo>
                    <a:pt x="172" y="89"/>
                  </a:lnTo>
                  <a:lnTo>
                    <a:pt x="133" y="62"/>
                  </a:lnTo>
                  <a:lnTo>
                    <a:pt x="209" y="62"/>
                  </a:lnTo>
                  <a:lnTo>
                    <a:pt x="209" y="46"/>
                  </a:lnTo>
                  <a:lnTo>
                    <a:pt x="114" y="46"/>
                  </a:lnTo>
                  <a:lnTo>
                    <a:pt x="114" y="24"/>
                  </a:lnTo>
                  <a:lnTo>
                    <a:pt x="141" y="18"/>
                  </a:lnTo>
                  <a:lnTo>
                    <a:pt x="167" y="17"/>
                  </a:lnTo>
                  <a:lnTo>
                    <a:pt x="177" y="17"/>
                  </a:lnTo>
                  <a:lnTo>
                    <a:pt x="174" y="10"/>
                  </a:lnTo>
                  <a:lnTo>
                    <a:pt x="163" y="0"/>
                  </a:lnTo>
                  <a:lnTo>
                    <a:pt x="96" y="8"/>
                  </a:lnTo>
                  <a:lnTo>
                    <a:pt x="24" y="11"/>
                  </a:lnTo>
                  <a:lnTo>
                    <a:pt x="36" y="27"/>
                  </a:lnTo>
                  <a:lnTo>
                    <a:pt x="65" y="26"/>
                  </a:lnTo>
                  <a:lnTo>
                    <a:pt x="96" y="24"/>
                  </a:lnTo>
                  <a:lnTo>
                    <a:pt x="98" y="46"/>
                  </a:lnTo>
                  <a:lnTo>
                    <a:pt x="1" y="46"/>
                  </a:lnTo>
                  <a:lnTo>
                    <a:pt x="1" y="62"/>
                  </a:lnTo>
                  <a:lnTo>
                    <a:pt x="85" y="62"/>
                  </a:lnTo>
                  <a:lnTo>
                    <a:pt x="43" y="89"/>
                  </a:lnTo>
                  <a:lnTo>
                    <a:pt x="0" y="103"/>
                  </a:lnTo>
                  <a:lnTo>
                    <a:pt x="16" y="122"/>
                  </a:lnTo>
                  <a:lnTo>
                    <a:pt x="37" y="108"/>
                  </a:lnTo>
                  <a:close/>
                </a:path>
              </a:pathLst>
            </a:custGeom>
            <a:solidFill>
              <a:srgbClr val="000000"/>
            </a:solidFill>
            <a:ln w="9525">
              <a:noFill/>
              <a:round/>
              <a:headEnd/>
              <a:tailEnd/>
            </a:ln>
          </p:spPr>
          <p:txBody>
            <a:bodyPr/>
            <a:lstStyle/>
            <a:p>
              <a:endParaRPr lang="en-US"/>
            </a:p>
          </p:txBody>
        </p:sp>
        <p:sp useBgFill="1">
          <p:nvSpPr>
            <p:cNvPr id="74" name="Freeform 149"/>
            <p:cNvSpPr>
              <a:spLocks/>
            </p:cNvSpPr>
            <p:nvPr/>
          </p:nvSpPr>
          <p:spPr bwMode="auto">
            <a:xfrm>
              <a:off x="4736" y="467"/>
              <a:ext cx="33" cy="6"/>
            </a:xfrm>
            <a:custGeom>
              <a:avLst/>
              <a:gdLst>
                <a:gd name="T0" fmla="*/ 0 w 101"/>
                <a:gd name="T1" fmla="*/ 0 h 18"/>
                <a:gd name="T2" fmla="*/ 0 w 101"/>
                <a:gd name="T3" fmla="*/ 0 h 18"/>
                <a:gd name="T4" fmla="*/ 0 w 101"/>
                <a:gd name="T5" fmla="*/ 0 h 18"/>
                <a:gd name="T6" fmla="*/ 0 w 101"/>
                <a:gd name="T7" fmla="*/ 0 h 18"/>
                <a:gd name="T8" fmla="*/ 0 w 101"/>
                <a:gd name="T9" fmla="*/ 0 h 18"/>
                <a:gd name="T10" fmla="*/ 0 w 101"/>
                <a:gd name="T11" fmla="*/ 0 h 18"/>
                <a:gd name="T12" fmla="*/ 0 60000 65536"/>
                <a:gd name="T13" fmla="*/ 0 60000 65536"/>
                <a:gd name="T14" fmla="*/ 0 60000 65536"/>
                <a:gd name="T15" fmla="*/ 0 60000 65536"/>
                <a:gd name="T16" fmla="*/ 0 60000 65536"/>
                <a:gd name="T17" fmla="*/ 0 60000 65536"/>
                <a:gd name="T18" fmla="*/ 0 w 101"/>
                <a:gd name="T19" fmla="*/ 0 h 18"/>
                <a:gd name="T20" fmla="*/ 101 w 10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01" h="18">
                  <a:moveTo>
                    <a:pt x="0" y="0"/>
                  </a:moveTo>
                  <a:lnTo>
                    <a:pt x="101" y="0"/>
                  </a:lnTo>
                  <a:lnTo>
                    <a:pt x="101" y="18"/>
                  </a:lnTo>
                  <a:lnTo>
                    <a:pt x="0" y="18"/>
                  </a:lnTo>
                  <a:lnTo>
                    <a:pt x="0" y="0"/>
                  </a:lnTo>
                  <a:close/>
                </a:path>
              </a:pathLst>
            </a:custGeom>
            <a:ln w="9525">
              <a:noFill/>
              <a:round/>
              <a:headEnd/>
              <a:tailEnd/>
            </a:ln>
          </p:spPr>
          <p:txBody>
            <a:bodyPr/>
            <a:lstStyle/>
            <a:p>
              <a:endParaRPr lang="en-US"/>
            </a:p>
          </p:txBody>
        </p:sp>
        <p:sp useBgFill="1">
          <p:nvSpPr>
            <p:cNvPr id="75" name="Freeform 150"/>
            <p:cNvSpPr>
              <a:spLocks/>
            </p:cNvSpPr>
            <p:nvPr/>
          </p:nvSpPr>
          <p:spPr bwMode="auto">
            <a:xfrm>
              <a:off x="4736" y="453"/>
              <a:ext cx="33" cy="8"/>
            </a:xfrm>
            <a:custGeom>
              <a:avLst/>
              <a:gdLst>
                <a:gd name="T0" fmla="*/ 0 w 101"/>
                <a:gd name="T1" fmla="*/ 0 h 22"/>
                <a:gd name="T2" fmla="*/ 0 w 101"/>
                <a:gd name="T3" fmla="*/ 0 h 22"/>
                <a:gd name="T4" fmla="*/ 0 w 101"/>
                <a:gd name="T5" fmla="*/ 0 h 22"/>
                <a:gd name="T6" fmla="*/ 0 w 101"/>
                <a:gd name="T7" fmla="*/ 0 h 22"/>
                <a:gd name="T8" fmla="*/ 0 w 101"/>
                <a:gd name="T9" fmla="*/ 0 h 22"/>
                <a:gd name="T10" fmla="*/ 0 w 101"/>
                <a:gd name="T11" fmla="*/ 0 h 22"/>
                <a:gd name="T12" fmla="*/ 0 60000 65536"/>
                <a:gd name="T13" fmla="*/ 0 60000 65536"/>
                <a:gd name="T14" fmla="*/ 0 60000 65536"/>
                <a:gd name="T15" fmla="*/ 0 60000 65536"/>
                <a:gd name="T16" fmla="*/ 0 60000 65536"/>
                <a:gd name="T17" fmla="*/ 0 60000 65536"/>
                <a:gd name="T18" fmla="*/ 0 w 101"/>
                <a:gd name="T19" fmla="*/ 0 h 22"/>
                <a:gd name="T20" fmla="*/ 101 w 10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1" h="22">
                  <a:moveTo>
                    <a:pt x="0" y="0"/>
                  </a:moveTo>
                  <a:lnTo>
                    <a:pt x="101" y="0"/>
                  </a:lnTo>
                  <a:lnTo>
                    <a:pt x="101" y="22"/>
                  </a:lnTo>
                  <a:lnTo>
                    <a:pt x="0" y="22"/>
                  </a:lnTo>
                  <a:lnTo>
                    <a:pt x="0" y="0"/>
                  </a:lnTo>
                  <a:close/>
                </a:path>
              </a:pathLst>
            </a:custGeom>
            <a:ln w="9525">
              <a:noFill/>
              <a:round/>
              <a:headEnd/>
              <a:tailEnd/>
            </a:ln>
          </p:spPr>
          <p:txBody>
            <a:bodyPr/>
            <a:lstStyle/>
            <a:p>
              <a:endParaRPr lang="en-US"/>
            </a:p>
          </p:txBody>
        </p:sp>
        <p:sp>
          <p:nvSpPr>
            <p:cNvPr id="76" name="Freeform 151"/>
            <p:cNvSpPr>
              <a:spLocks/>
            </p:cNvSpPr>
            <p:nvPr/>
          </p:nvSpPr>
          <p:spPr bwMode="auto">
            <a:xfrm>
              <a:off x="4731" y="448"/>
              <a:ext cx="44" cy="33"/>
            </a:xfrm>
            <a:custGeom>
              <a:avLst/>
              <a:gdLst>
                <a:gd name="T0" fmla="*/ 0 w 135"/>
                <a:gd name="T1" fmla="*/ 0 h 100"/>
                <a:gd name="T2" fmla="*/ 0 w 135"/>
                <a:gd name="T3" fmla="*/ 0 h 100"/>
                <a:gd name="T4" fmla="*/ 0 w 135"/>
                <a:gd name="T5" fmla="*/ 0 h 100"/>
                <a:gd name="T6" fmla="*/ 0 w 135"/>
                <a:gd name="T7" fmla="*/ 0 h 100"/>
                <a:gd name="T8" fmla="*/ 0 w 135"/>
                <a:gd name="T9" fmla="*/ 0 h 100"/>
                <a:gd name="T10" fmla="*/ 0 w 135"/>
                <a:gd name="T11" fmla="*/ 0 h 100"/>
                <a:gd name="T12" fmla="*/ 0 w 135"/>
                <a:gd name="T13" fmla="*/ 0 h 100"/>
                <a:gd name="T14" fmla="*/ 0 w 135"/>
                <a:gd name="T15" fmla="*/ 0 h 100"/>
                <a:gd name="T16" fmla="*/ 0 w 135"/>
                <a:gd name="T17" fmla="*/ 0 h 100"/>
                <a:gd name="T18" fmla="*/ 0 w 135"/>
                <a:gd name="T19" fmla="*/ 0 h 100"/>
                <a:gd name="T20" fmla="*/ 0 w 135"/>
                <a:gd name="T21" fmla="*/ 0 h 100"/>
                <a:gd name="T22" fmla="*/ 0 w 135"/>
                <a:gd name="T23" fmla="*/ 0 h 100"/>
                <a:gd name="T24" fmla="*/ 0 w 135"/>
                <a:gd name="T25" fmla="*/ 0 h 100"/>
                <a:gd name="T26" fmla="*/ 0 w 135"/>
                <a:gd name="T27" fmla="*/ 0 h 100"/>
                <a:gd name="T28" fmla="*/ 0 w 135"/>
                <a:gd name="T29" fmla="*/ 0 h 100"/>
                <a:gd name="T30" fmla="*/ 0 w 135"/>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00"/>
                <a:gd name="T50" fmla="*/ 135 w 135"/>
                <a:gd name="T51" fmla="*/ 100 h 1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00">
                  <a:moveTo>
                    <a:pt x="0" y="0"/>
                  </a:moveTo>
                  <a:lnTo>
                    <a:pt x="0" y="100"/>
                  </a:lnTo>
                  <a:lnTo>
                    <a:pt x="17" y="100"/>
                  </a:lnTo>
                  <a:lnTo>
                    <a:pt x="17" y="93"/>
                  </a:lnTo>
                  <a:lnTo>
                    <a:pt x="118" y="93"/>
                  </a:lnTo>
                  <a:lnTo>
                    <a:pt x="118" y="100"/>
                  </a:lnTo>
                  <a:lnTo>
                    <a:pt x="135" y="100"/>
                  </a:lnTo>
                  <a:lnTo>
                    <a:pt x="135" y="0"/>
                  </a:lnTo>
                  <a:lnTo>
                    <a:pt x="135" y="100"/>
                  </a:lnTo>
                  <a:lnTo>
                    <a:pt x="118" y="100"/>
                  </a:lnTo>
                  <a:lnTo>
                    <a:pt x="118" y="93"/>
                  </a:lnTo>
                  <a:lnTo>
                    <a:pt x="17" y="93"/>
                  </a:lnTo>
                  <a:lnTo>
                    <a:pt x="17" y="100"/>
                  </a:lnTo>
                  <a:lnTo>
                    <a:pt x="0" y="100"/>
                  </a:lnTo>
                  <a:lnTo>
                    <a:pt x="0" y="0"/>
                  </a:lnTo>
                  <a:close/>
                </a:path>
              </a:pathLst>
            </a:custGeom>
            <a:solidFill>
              <a:srgbClr val="000000"/>
            </a:solidFill>
            <a:ln w="9525">
              <a:noFill/>
              <a:round/>
              <a:headEnd/>
              <a:tailEnd/>
            </a:ln>
          </p:spPr>
          <p:txBody>
            <a:bodyPr/>
            <a:lstStyle/>
            <a:p>
              <a:endParaRPr lang="en-US"/>
            </a:p>
          </p:txBody>
        </p:sp>
      </p:grpSp>
      <p:pic>
        <p:nvPicPr>
          <p:cNvPr id="77" name="Picture 152" descr="AP-logo4C"/>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375525" y="6376988"/>
            <a:ext cx="1692275" cy="404812"/>
          </a:xfrm>
          <a:prstGeom prst="rect">
            <a:avLst/>
          </a:prstGeom>
          <a:noFill/>
          <a:ln w="9525">
            <a:noFill/>
            <a:miter lim="800000"/>
            <a:headEnd/>
            <a:tailEnd/>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What is an ideal gas ? Can we find ideal gas?</a:t>
            </a:r>
          </a:p>
        </p:txBody>
      </p:sp>
      <p:sp>
        <p:nvSpPr>
          <p:cNvPr id="3" name="Content Placeholder 2"/>
          <p:cNvSpPr>
            <a:spLocks noGrp="1"/>
          </p:cNvSpPr>
          <p:nvPr>
            <p:ph idx="1"/>
          </p:nvPr>
        </p:nvSpPr>
        <p:spPr>
          <a:xfrm>
            <a:off x="228600" y="685800"/>
            <a:ext cx="8610600" cy="707886"/>
          </a:xfrm>
        </p:spPr>
        <p:txBody>
          <a:bodyPr/>
          <a:lstStyle/>
          <a:p>
            <a:pPr marL="457200" indent="-457200">
              <a:buFont typeface="Arial"/>
              <a:buChar char="•"/>
            </a:pPr>
            <a:r>
              <a:rPr lang="en-US" sz="2000" dirty="0"/>
              <a:t>Ideal gas is a gas whose pressure volume and temperature is related by the ideal gas law PV=</a:t>
            </a:r>
            <a:r>
              <a:rPr lang="en-US" sz="2000" dirty="0" err="1"/>
              <a:t>nRT</a:t>
            </a:r>
            <a:r>
              <a:rPr lang="en-US" sz="2000" dirty="0"/>
              <a:t> (ideal gas behavior)</a:t>
            </a:r>
          </a:p>
        </p:txBody>
      </p:sp>
      <p:sp>
        <p:nvSpPr>
          <p:cNvPr id="11" name="TextBox 10"/>
          <p:cNvSpPr txBox="1"/>
          <p:nvPr/>
        </p:nvSpPr>
        <p:spPr>
          <a:xfrm>
            <a:off x="380999" y="3233089"/>
            <a:ext cx="8548171" cy="1631216"/>
          </a:xfrm>
          <a:prstGeom prst="rect">
            <a:avLst/>
          </a:prstGeom>
          <a:noFill/>
        </p:spPr>
        <p:txBody>
          <a:bodyPr wrap="square" rtlCol="0">
            <a:spAutoFit/>
          </a:bodyPr>
          <a:lstStyle/>
          <a:p>
            <a:pPr marL="457200" indent="-457200" algn="l">
              <a:buFont typeface="Arial"/>
              <a:buChar char="•"/>
            </a:pPr>
            <a:r>
              <a:rPr lang="en-US" sz="2000" dirty="0">
                <a:solidFill>
                  <a:srgbClr val="0070C0"/>
                </a:solidFill>
              </a:rPr>
              <a:t>Usually at high temperature or low pressure, all gases behave like the ideal gas. </a:t>
            </a:r>
            <a:r>
              <a:rPr lang="en-US" sz="2000" kern="0" dirty="0">
                <a:solidFill>
                  <a:schemeClr val="accent5">
                    <a:lumMod val="25000"/>
                  </a:schemeClr>
                </a:solidFill>
              </a:rPr>
              <a:t>In an engine, the gas’s behavior resembles an ideal gas, as the temperature is very high. After explosion, temperature around 1000 </a:t>
            </a:r>
            <a:r>
              <a:rPr lang="en-US" sz="2000" kern="0" baseline="30000" dirty="0" err="1">
                <a:solidFill>
                  <a:schemeClr val="accent5">
                    <a:lumMod val="25000"/>
                  </a:schemeClr>
                </a:solidFill>
              </a:rPr>
              <a:t>o</a:t>
            </a:r>
            <a:r>
              <a:rPr lang="en-US" sz="2000" kern="0" dirty="0" err="1">
                <a:solidFill>
                  <a:schemeClr val="accent5">
                    <a:lumMod val="25000"/>
                  </a:schemeClr>
                </a:solidFill>
              </a:rPr>
              <a:t>C.</a:t>
            </a:r>
            <a:endParaRPr lang="en-US" sz="2000" kern="0" dirty="0">
              <a:solidFill>
                <a:schemeClr val="accent5">
                  <a:lumMod val="25000"/>
                </a:schemeClr>
              </a:solidFill>
            </a:endParaRPr>
          </a:p>
          <a:p>
            <a:pPr marL="457200" indent="-457200" algn="l">
              <a:buFont typeface="Arial"/>
              <a:buChar char="•"/>
            </a:pPr>
            <a:endParaRPr lang="en-US" sz="2000" dirty="0">
              <a:solidFill>
                <a:srgbClr val="0070C0"/>
              </a:solidFill>
            </a:endParaRPr>
          </a:p>
        </p:txBody>
      </p:sp>
      <p:sp>
        <p:nvSpPr>
          <p:cNvPr id="12" name="TextBox 11"/>
          <p:cNvSpPr txBox="1"/>
          <p:nvPr/>
        </p:nvSpPr>
        <p:spPr>
          <a:xfrm>
            <a:off x="304800" y="1653622"/>
            <a:ext cx="7848600" cy="1323439"/>
          </a:xfrm>
          <a:prstGeom prst="rect">
            <a:avLst/>
          </a:prstGeom>
          <a:noFill/>
        </p:spPr>
        <p:txBody>
          <a:bodyPr wrap="square" rtlCol="0">
            <a:spAutoFit/>
          </a:bodyPr>
          <a:lstStyle/>
          <a:p>
            <a:pPr marL="457200" indent="-457200" algn="l">
              <a:buFont typeface="Arial"/>
              <a:buChar char="•"/>
            </a:pPr>
            <a:r>
              <a:rPr lang="en-US" sz="2000" dirty="0"/>
              <a:t>At normal temperature and pressure, all gases have behavior resembling the ideal gas (not exactly, the same as the ideal gas, but close to the ideal gas behavior). They resemble one gas, the ideal gas</a:t>
            </a:r>
          </a:p>
        </p:txBody>
      </p:sp>
      <p:sp>
        <p:nvSpPr>
          <p:cNvPr id="6" name="Content Placeholder 2">
            <a:extLst>
              <a:ext uri="{FF2B5EF4-FFF2-40B4-BE49-F238E27FC236}">
                <a16:creationId xmlns:a16="http://schemas.microsoft.com/office/drawing/2014/main" id="{D29FE378-A3BB-CC43-8079-211B266653AF}"/>
              </a:ext>
            </a:extLst>
          </p:cNvPr>
          <p:cNvSpPr txBox="1">
            <a:spLocks/>
          </p:cNvSpPr>
          <p:nvPr/>
        </p:nvSpPr>
        <p:spPr bwMode="auto">
          <a:xfrm>
            <a:off x="546652" y="5029200"/>
            <a:ext cx="8610600" cy="1523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45000"/>
              </a:spcBef>
              <a:spcAft>
                <a:spcPct val="20000"/>
              </a:spcAft>
              <a:buClr>
                <a:srgbClr val="0066CC"/>
              </a:buClr>
              <a:defRPr sz="3000">
                <a:solidFill>
                  <a:schemeClr val="tx1"/>
                </a:solidFill>
                <a:latin typeface="+mn-lt"/>
                <a:ea typeface="+mn-ea"/>
                <a:cs typeface="+mn-cs"/>
              </a:defRPr>
            </a:lvl1pPr>
            <a:lvl2pPr marL="514350" indent="-400050" algn="l" rtl="0" eaLnBrk="0" fontAlgn="base" hangingPunct="0">
              <a:spcBef>
                <a:spcPct val="45000"/>
              </a:spcBef>
              <a:spcAft>
                <a:spcPct val="20000"/>
              </a:spcAft>
              <a:buClr>
                <a:srgbClr val="D33325"/>
              </a:buClr>
              <a:buFont typeface="Times" pitchFamily="84" charset="0"/>
              <a:buChar char="•"/>
              <a:defRPr sz="3000">
                <a:solidFill>
                  <a:schemeClr val="tx1"/>
                </a:solidFill>
                <a:latin typeface="+mj-lt"/>
              </a:defRPr>
            </a:lvl2pPr>
            <a:lvl3pPr marL="1254125" indent="-450850" algn="l" rtl="0" eaLnBrk="0" fontAlgn="base" hangingPunct="0">
              <a:spcBef>
                <a:spcPct val="45000"/>
              </a:spcBef>
              <a:spcAft>
                <a:spcPct val="20000"/>
              </a:spcAft>
              <a:buClr>
                <a:srgbClr val="D33325"/>
              </a:buClr>
              <a:buFont typeface="Times New Roman" pitchFamily="84" charset="0"/>
              <a:buChar char="–"/>
              <a:defRPr sz="2800">
                <a:solidFill>
                  <a:schemeClr val="tx1"/>
                </a:solidFill>
                <a:latin typeface="+mj-lt"/>
              </a:defRPr>
            </a:lvl3pPr>
            <a:lvl4pPr marL="1828800" indent="-342900" algn="l" rtl="0" eaLnBrk="0" fontAlgn="base" hangingPunct="0">
              <a:spcBef>
                <a:spcPct val="45000"/>
              </a:spcBef>
              <a:spcAft>
                <a:spcPct val="20000"/>
              </a:spcAft>
              <a:buClr>
                <a:srgbClr val="D33325"/>
              </a:buClr>
              <a:buFont typeface="Times" pitchFamily="84" charset="0"/>
              <a:buChar char="•"/>
              <a:defRPr sz="2600">
                <a:solidFill>
                  <a:schemeClr val="tx1"/>
                </a:solidFill>
                <a:latin typeface="+mj-lt"/>
              </a:defRPr>
            </a:lvl4pPr>
            <a:lvl5pPr marL="2286000" indent="-334963" algn="l" rtl="0" eaLnBrk="0" fontAlgn="base" hangingPunct="0">
              <a:spcBef>
                <a:spcPct val="45000"/>
              </a:spcBef>
              <a:spcAft>
                <a:spcPct val="20000"/>
              </a:spcAft>
              <a:buClr>
                <a:srgbClr val="D33325"/>
              </a:buClr>
              <a:buFont typeface="Times New Roman" pitchFamily="84" charset="0"/>
              <a:buChar char="–"/>
              <a:defRPr sz="2600">
                <a:solidFill>
                  <a:schemeClr val="tx1"/>
                </a:solidFill>
                <a:latin typeface="+mj-lt"/>
              </a:defRPr>
            </a:lvl5pPr>
            <a:lvl6pPr marL="27432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6pPr>
            <a:lvl7pPr marL="32004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7pPr>
            <a:lvl8pPr marL="36576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8pPr>
            <a:lvl9pPr marL="41148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9pPr>
          </a:lstStyle>
          <a:p>
            <a:r>
              <a:rPr lang="en-US" sz="2000" kern="0" dirty="0">
                <a:solidFill>
                  <a:schemeClr val="accent5">
                    <a:lumMod val="25000"/>
                  </a:schemeClr>
                </a:solidFill>
              </a:rPr>
              <a:t>In ideal gas, the atoms or molecules can be regarded as point particles (zero size). They can collide with each, but do not interact when they are not in collision (in same position). </a:t>
            </a:r>
          </a:p>
          <a:p>
            <a:endParaRPr lang="en-US" sz="2000" kern="0" dirty="0">
              <a:solidFill>
                <a:schemeClr val="accent5">
                  <a:lumMod val="25000"/>
                </a:schemeClr>
              </a:solidFill>
            </a:endParaRPr>
          </a:p>
        </p:txBody>
      </p:sp>
    </p:spTree>
    <p:extLst>
      <p:ext uri="{BB962C8B-B14F-4D97-AF65-F5344CB8AC3E}">
        <p14:creationId xmlns:p14="http://schemas.microsoft.com/office/powerpoint/2010/main" val="344877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bwMode="auto">
          <a:xfrm>
            <a:off x="1066800" y="4495800"/>
            <a:ext cx="6705600" cy="22098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6146" name="Rectangle 2"/>
          <p:cNvSpPr>
            <a:spLocks noGrp="1" noChangeArrowheads="1"/>
          </p:cNvSpPr>
          <p:nvPr>
            <p:ph type="title"/>
          </p:nvPr>
        </p:nvSpPr>
        <p:spPr>
          <a:xfrm>
            <a:off x="381000" y="76200"/>
            <a:ext cx="8763000" cy="515526"/>
          </a:xfrm>
        </p:spPr>
        <p:txBody>
          <a:bodyPr/>
          <a:lstStyle/>
          <a:p>
            <a:r>
              <a:rPr lang="en-US" altLang="zh-HK" dirty="0">
                <a:ea typeface="新細明體" charset="-120"/>
              </a:rPr>
              <a:t>Summary: Equations of state and the ideal-gas law</a:t>
            </a:r>
          </a:p>
        </p:txBody>
      </p:sp>
      <p:sp>
        <p:nvSpPr>
          <p:cNvPr id="6147" name="Rectangle 3"/>
          <p:cNvSpPr>
            <a:spLocks noGrp="1" noChangeArrowheads="1"/>
          </p:cNvSpPr>
          <p:nvPr>
            <p:ph type="body" idx="1"/>
          </p:nvPr>
        </p:nvSpPr>
        <p:spPr>
          <a:xfrm>
            <a:off x="304800" y="685800"/>
            <a:ext cx="8458200" cy="3471720"/>
          </a:xfrm>
        </p:spPr>
        <p:txBody>
          <a:bodyPr/>
          <a:lstStyle/>
          <a:p>
            <a:pPr lvl="1">
              <a:lnSpc>
                <a:spcPct val="90000"/>
              </a:lnSpc>
            </a:pPr>
            <a:r>
              <a:rPr lang="en-US" altLang="zh-HK" sz="2400" dirty="0">
                <a:ea typeface="新細明體" charset="-120"/>
              </a:rPr>
              <a:t>Quantities such as pressure, volume, temperature, and the amount of a substance are </a:t>
            </a:r>
            <a:r>
              <a:rPr lang="en-US" altLang="zh-HK" sz="2400" i="1" dirty="0">
                <a:ea typeface="新細明體" charset="-120"/>
              </a:rPr>
              <a:t>state variables</a:t>
            </a:r>
            <a:r>
              <a:rPr lang="en-US" altLang="zh-HK" sz="2400" dirty="0">
                <a:ea typeface="新細明體" charset="-120"/>
              </a:rPr>
              <a:t> because they describe the state of the substance. </a:t>
            </a:r>
          </a:p>
          <a:p>
            <a:pPr lvl="1">
              <a:lnSpc>
                <a:spcPct val="90000"/>
              </a:lnSpc>
            </a:pPr>
            <a:r>
              <a:rPr lang="en-US" altLang="zh-HK" sz="2400" dirty="0">
                <a:ea typeface="新細明體" charset="-120"/>
              </a:rPr>
              <a:t>The </a:t>
            </a:r>
            <a:r>
              <a:rPr lang="en-US" altLang="zh-HK" sz="2400" i="1" dirty="0">
                <a:ea typeface="新細明體" charset="-120"/>
              </a:rPr>
              <a:t>equation of state</a:t>
            </a:r>
            <a:r>
              <a:rPr lang="en-US" altLang="zh-HK" sz="2400" dirty="0">
                <a:ea typeface="新細明體" charset="-120"/>
              </a:rPr>
              <a:t> relates the state variables.</a:t>
            </a:r>
          </a:p>
          <a:p>
            <a:pPr lvl="1">
              <a:lnSpc>
                <a:spcPct val="90000"/>
              </a:lnSpc>
            </a:pPr>
            <a:r>
              <a:rPr lang="en-US" altLang="zh-HK" sz="2400" dirty="0">
                <a:ea typeface="新細明體" charset="-120"/>
              </a:rPr>
              <a:t>The ideal-gas law, </a:t>
            </a:r>
            <a:r>
              <a:rPr lang="en-US" altLang="zh-HK" sz="2400" i="1" dirty="0" err="1">
                <a:ea typeface="新細明體" charset="-120"/>
              </a:rPr>
              <a:t>pV</a:t>
            </a:r>
            <a:r>
              <a:rPr lang="en-US" altLang="zh-HK" sz="2400" i="1" dirty="0">
                <a:ea typeface="新細明體" charset="-120"/>
              </a:rPr>
              <a:t> = </a:t>
            </a:r>
            <a:r>
              <a:rPr lang="en-US" altLang="zh-HK" sz="2400" i="1" dirty="0" err="1">
                <a:ea typeface="新細明體" charset="-120"/>
              </a:rPr>
              <a:t>nRT</a:t>
            </a:r>
            <a:r>
              <a:rPr lang="en-US" altLang="zh-HK" sz="2400" dirty="0">
                <a:ea typeface="新細明體" charset="-120"/>
              </a:rPr>
              <a:t>, is an equation of state for an ideal gas. It relates the P V and T of an ideal gas</a:t>
            </a:r>
          </a:p>
          <a:p>
            <a:pPr lvl="1">
              <a:lnSpc>
                <a:spcPct val="90000"/>
              </a:lnSpc>
            </a:pPr>
            <a:r>
              <a:rPr lang="en-US" altLang="zh-HK" sz="2400" dirty="0">
                <a:ea typeface="新細明體" charset="-120"/>
              </a:rPr>
              <a:t>The </a:t>
            </a:r>
            <a:r>
              <a:rPr lang="en-US" altLang="zh-HK" sz="2400" i="1" dirty="0">
                <a:ea typeface="新細明體" charset="-120"/>
              </a:rPr>
              <a:t>molar mass M</a:t>
            </a:r>
            <a:r>
              <a:rPr lang="en-US" altLang="zh-HK" sz="2400" dirty="0">
                <a:ea typeface="新細明體" charset="-120"/>
              </a:rPr>
              <a:t> (</a:t>
            </a:r>
            <a:r>
              <a:rPr lang="en-US" altLang="zh-HK" sz="2400" i="1" dirty="0">
                <a:ea typeface="新細明體" charset="-120"/>
              </a:rPr>
              <a:t>molecular weight in gram</a:t>
            </a:r>
            <a:r>
              <a:rPr lang="en-US" altLang="zh-HK" sz="2400" dirty="0">
                <a:ea typeface="新細明體" charset="-120"/>
              </a:rPr>
              <a:t>) is the mass per mole. The total mass of </a:t>
            </a:r>
            <a:r>
              <a:rPr lang="en-US" altLang="zh-HK" sz="2400" i="1" dirty="0">
                <a:solidFill>
                  <a:srgbClr val="FF0000"/>
                </a:solidFill>
                <a:ea typeface="新細明體" charset="-120"/>
              </a:rPr>
              <a:t>n</a:t>
            </a:r>
            <a:r>
              <a:rPr lang="en-US" altLang="zh-HK" sz="2400" dirty="0">
                <a:solidFill>
                  <a:srgbClr val="FF0000"/>
                </a:solidFill>
                <a:ea typeface="新細明體" charset="-120"/>
              </a:rPr>
              <a:t> moles </a:t>
            </a:r>
            <a:r>
              <a:rPr lang="en-US" altLang="zh-HK" sz="2400" dirty="0">
                <a:ea typeface="新細明體" charset="-120"/>
              </a:rPr>
              <a:t>is </a:t>
            </a:r>
            <a:r>
              <a:rPr lang="en-US" altLang="zh-HK" sz="2400" i="1" dirty="0" err="1">
                <a:ea typeface="新細明體" charset="-120"/>
              </a:rPr>
              <a:t>m</a:t>
            </a:r>
            <a:r>
              <a:rPr lang="en-US" altLang="zh-HK" sz="2400" baseline="-25000" dirty="0" err="1">
                <a:ea typeface="新細明體" charset="-120"/>
              </a:rPr>
              <a:t>total</a:t>
            </a:r>
            <a:r>
              <a:rPr lang="en-US" altLang="zh-HK" sz="2400" dirty="0">
                <a:ea typeface="新細明體" charset="-120"/>
              </a:rPr>
              <a:t> = </a:t>
            </a:r>
            <a:r>
              <a:rPr lang="en-US" altLang="zh-HK" sz="2400" i="1" dirty="0" err="1">
                <a:ea typeface="新細明體" charset="-120"/>
              </a:rPr>
              <a:t>nM</a:t>
            </a:r>
            <a:r>
              <a:rPr lang="en-US" altLang="zh-HK" sz="2400" dirty="0">
                <a:ea typeface="新細明體" charset="-120"/>
              </a:rPr>
              <a:t>.</a:t>
            </a:r>
          </a:p>
        </p:txBody>
      </p:sp>
      <p:sp>
        <p:nvSpPr>
          <p:cNvPr id="102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41" name="Object 1"/>
          <p:cNvGraphicFramePr>
            <a:graphicFrameLocks noChangeAspect="1"/>
          </p:cNvGraphicFramePr>
          <p:nvPr/>
        </p:nvGraphicFramePr>
        <p:xfrm>
          <a:off x="1371600" y="4572000"/>
          <a:ext cx="6246812" cy="2012950"/>
        </p:xfrm>
        <a:graphic>
          <a:graphicData uri="http://schemas.openxmlformats.org/presentationml/2006/ole">
            <mc:AlternateContent xmlns:mc="http://schemas.openxmlformats.org/markup-compatibility/2006">
              <mc:Choice xmlns:v="urn:schemas-microsoft-com:vml" Requires="v">
                <p:oleObj spid="_x0000_s1028" name="Equation" r:id="rId4" imgW="4114800" imgH="1346200" progId="Equation.DSMT4">
                  <p:embed/>
                </p:oleObj>
              </mc:Choice>
              <mc:Fallback>
                <p:oleObj name="Equation" r:id="rId4" imgW="4114800" imgH="1346200" progId="Equation.DSMT4">
                  <p:embed/>
                  <p:pic>
                    <p:nvPicPr>
                      <p:cNvPr id="10241"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572000"/>
                        <a:ext cx="6246812" cy="2012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04800" y="76200"/>
            <a:ext cx="8839200" cy="515526"/>
          </a:xfrm>
        </p:spPr>
        <p:txBody>
          <a:bodyPr/>
          <a:lstStyle/>
          <a:p>
            <a:r>
              <a:rPr lang="en-US" altLang="zh-HK" dirty="0">
                <a:ea typeface="新細明體" charset="-120"/>
              </a:rPr>
              <a:t>Number of Moles and Avogadro’s number</a:t>
            </a:r>
          </a:p>
        </p:txBody>
      </p:sp>
      <p:sp>
        <p:nvSpPr>
          <p:cNvPr id="16387" name="Rectangle 3"/>
          <p:cNvSpPr>
            <a:spLocks noGrp="1" noChangeArrowheads="1"/>
          </p:cNvSpPr>
          <p:nvPr>
            <p:ph type="body" idx="1"/>
          </p:nvPr>
        </p:nvSpPr>
        <p:spPr>
          <a:xfrm>
            <a:off x="196680" y="685800"/>
            <a:ext cx="8915400" cy="5853910"/>
          </a:xfrm>
        </p:spPr>
        <p:txBody>
          <a:bodyPr/>
          <a:lstStyle/>
          <a:p>
            <a:pPr lvl="1">
              <a:lnSpc>
                <a:spcPct val="90000"/>
              </a:lnSpc>
            </a:pPr>
            <a:r>
              <a:rPr lang="en-US" altLang="zh-HK" sz="2400" dirty="0">
                <a:ea typeface="新細明體" charset="-120"/>
              </a:rPr>
              <a:t>The weight of one mole of substance equal atomic weight or molecular weight in gram. 12 gram of carbon-12 is one mole. Carbon has the atomic weight of 12. (it consists of atoms, use atomic weight, it consists of molecules, use molecular weight)</a:t>
            </a:r>
          </a:p>
          <a:p>
            <a:pPr lvl="1">
              <a:lnSpc>
                <a:spcPct val="90000"/>
              </a:lnSpc>
            </a:pPr>
            <a:r>
              <a:rPr lang="en-US" altLang="zh-HK" sz="2400" dirty="0">
                <a:ea typeface="新細明體" charset="-120"/>
              </a:rPr>
              <a:t>Oxygen atomic weight=16. one mole of oxygen is 16 gram of oxygen.</a:t>
            </a:r>
          </a:p>
          <a:p>
            <a:pPr lvl="1">
              <a:lnSpc>
                <a:spcPct val="90000"/>
              </a:lnSpc>
            </a:pPr>
            <a:r>
              <a:rPr lang="en-US" altLang="zh-HK" sz="2400" dirty="0">
                <a:ea typeface="新細明體" charset="-120"/>
              </a:rPr>
              <a:t>One </a:t>
            </a:r>
            <a:r>
              <a:rPr lang="en-US" altLang="zh-HK" sz="2400" i="1" dirty="0">
                <a:ea typeface="新細明體" charset="-120"/>
              </a:rPr>
              <a:t>mole</a:t>
            </a:r>
            <a:r>
              <a:rPr lang="en-US" altLang="zh-HK" sz="2400" dirty="0">
                <a:ea typeface="新細明體" charset="-120"/>
              </a:rPr>
              <a:t> of a substance contains as many elementary entities (atoms or molecules) as there are atoms in 0.012 kg of carbon-12. </a:t>
            </a:r>
          </a:p>
          <a:p>
            <a:pPr lvl="1">
              <a:lnSpc>
                <a:spcPct val="90000"/>
              </a:lnSpc>
            </a:pPr>
            <a:r>
              <a:rPr lang="en-US" altLang="zh-HK" sz="2400" dirty="0">
                <a:ea typeface="新細明體" charset="-120"/>
              </a:rPr>
              <a:t>One mole of a substance contains </a:t>
            </a:r>
            <a:r>
              <a:rPr lang="en-US" altLang="zh-HK" sz="2400" i="1" dirty="0">
                <a:ea typeface="新細明體" charset="-120"/>
              </a:rPr>
              <a:t>Avogadro’s number</a:t>
            </a:r>
            <a:r>
              <a:rPr lang="en-US" altLang="zh-HK" sz="2400" dirty="0">
                <a:ea typeface="新細明體" charset="-120"/>
              </a:rPr>
              <a:t> </a:t>
            </a:r>
            <a:r>
              <a:rPr lang="en-US" altLang="zh-HK" sz="2400" i="1" dirty="0">
                <a:ea typeface="新細明體" charset="-120"/>
              </a:rPr>
              <a:t>N</a:t>
            </a:r>
            <a:r>
              <a:rPr lang="en-US" altLang="zh-HK" sz="2400" baseline="-25000" dirty="0">
                <a:ea typeface="新細明體" charset="-120"/>
              </a:rPr>
              <a:t>A</a:t>
            </a:r>
            <a:r>
              <a:rPr lang="en-US" altLang="zh-HK" sz="2400" dirty="0">
                <a:ea typeface="新細明體" charset="-120"/>
              </a:rPr>
              <a:t> of molecules or atoms.  </a:t>
            </a:r>
            <a:r>
              <a:rPr lang="en-US" altLang="zh-HK" sz="2400" i="1" dirty="0">
                <a:ea typeface="新細明體" charset="-120"/>
              </a:rPr>
              <a:t>N</a:t>
            </a:r>
            <a:r>
              <a:rPr lang="en-US" altLang="zh-HK" sz="2400" baseline="-25000" dirty="0">
                <a:ea typeface="新細明體" charset="-120"/>
              </a:rPr>
              <a:t>A</a:t>
            </a:r>
            <a:r>
              <a:rPr lang="en-US" altLang="zh-HK" sz="2400" dirty="0">
                <a:ea typeface="新細明體" charset="-120"/>
              </a:rPr>
              <a:t> = 6.022 </a:t>
            </a:r>
            <a:r>
              <a:rPr lang="en-US" altLang="zh-HK" sz="2400" dirty="0">
                <a:latin typeface="Skia" pitchFamily="84" charset="0"/>
                <a:ea typeface="新細明體" charset="-120"/>
              </a:rPr>
              <a:t>x</a:t>
            </a:r>
            <a:r>
              <a:rPr lang="en-US" altLang="zh-HK" sz="2400" dirty="0">
                <a:ea typeface="新細明體" charset="-120"/>
              </a:rPr>
              <a:t> 10</a:t>
            </a:r>
            <a:r>
              <a:rPr lang="en-US" altLang="zh-HK" sz="2400" baseline="30000" dirty="0">
                <a:ea typeface="新細明體" charset="-120"/>
              </a:rPr>
              <a:t>23</a:t>
            </a:r>
            <a:r>
              <a:rPr lang="en-US" altLang="zh-HK" sz="2400" dirty="0">
                <a:ea typeface="新細明體" charset="-120"/>
              </a:rPr>
              <a:t> molecules/mole</a:t>
            </a:r>
          </a:p>
          <a:p>
            <a:pPr lvl="1">
              <a:lnSpc>
                <a:spcPct val="90000"/>
              </a:lnSpc>
            </a:pPr>
            <a:r>
              <a:rPr lang="en-US" altLang="zh-HK" sz="2400" dirty="0">
                <a:ea typeface="新細明體" charset="-120"/>
              </a:rPr>
              <a:t>The </a:t>
            </a:r>
            <a:r>
              <a:rPr lang="en-US" altLang="zh-HK" sz="2400" i="1" dirty="0">
                <a:ea typeface="新細明體" charset="-120"/>
              </a:rPr>
              <a:t>molar mass M</a:t>
            </a:r>
            <a:r>
              <a:rPr lang="en-US" altLang="zh-HK" sz="2400" dirty="0">
                <a:ea typeface="新細明體" charset="-120"/>
              </a:rPr>
              <a:t> is the mass of one mole.</a:t>
            </a:r>
          </a:p>
          <a:p>
            <a:pPr lvl="1">
              <a:lnSpc>
                <a:spcPct val="90000"/>
              </a:lnSpc>
            </a:pPr>
            <a:r>
              <a:rPr lang="en-US" altLang="zh-HK" sz="2400" i="1" dirty="0">
                <a:ea typeface="新細明體" charset="-120"/>
              </a:rPr>
              <a:t>M = </a:t>
            </a:r>
            <a:r>
              <a:rPr lang="en-US" altLang="zh-HK" sz="2400" i="1" dirty="0" err="1">
                <a:ea typeface="新細明體" charset="-120"/>
              </a:rPr>
              <a:t>N</a:t>
            </a:r>
            <a:r>
              <a:rPr lang="en-US" altLang="zh-HK" sz="2400" baseline="-25000" dirty="0" err="1">
                <a:ea typeface="新細明體" charset="-120"/>
              </a:rPr>
              <a:t>A</a:t>
            </a:r>
            <a:r>
              <a:rPr lang="en-US" altLang="zh-HK" sz="2400" i="1" dirty="0" err="1">
                <a:ea typeface="新細明體" charset="-120"/>
              </a:rPr>
              <a:t>m</a:t>
            </a:r>
            <a:r>
              <a:rPr lang="en-US" altLang="zh-HK" sz="2400" dirty="0">
                <a:ea typeface="新細明體" charset="-120"/>
              </a:rPr>
              <a:t>, where </a:t>
            </a:r>
            <a:r>
              <a:rPr lang="en-US" altLang="zh-HK" sz="2400" i="1" dirty="0">
                <a:ea typeface="新細明體" charset="-120"/>
              </a:rPr>
              <a:t>m</a:t>
            </a:r>
            <a:r>
              <a:rPr lang="en-US" altLang="zh-HK" sz="2400" dirty="0">
                <a:ea typeface="新細明體" charset="-120"/>
              </a:rPr>
              <a:t> is the mass of a single molecule or atoms.</a:t>
            </a:r>
          </a:p>
          <a:p>
            <a:pPr lvl="1">
              <a:lnSpc>
                <a:spcPct val="90000"/>
              </a:lnSpc>
            </a:pPr>
            <a:r>
              <a:rPr lang="en-US" altLang="zh-HK" sz="2400" dirty="0">
                <a:ea typeface="新細明體" charset="-120"/>
              </a:rPr>
              <a:t>Number of mole n=Mass of gas or solid/molar mass=W/M</a:t>
            </a:r>
          </a:p>
        </p:txBody>
      </p:sp>
    </p:spTree>
    <p:extLst>
      <p:ext uri="{BB962C8B-B14F-4D97-AF65-F5344CB8AC3E}">
        <p14:creationId xmlns:p14="http://schemas.microsoft.com/office/powerpoint/2010/main" val="299390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04800" y="76200"/>
            <a:ext cx="8839200" cy="503238"/>
          </a:xfrm>
        </p:spPr>
        <p:txBody>
          <a:bodyPr/>
          <a:lstStyle/>
          <a:p>
            <a:r>
              <a:rPr lang="en-US" altLang="zh-HK">
                <a:ea typeface="新細明體" charset="-120"/>
              </a:rPr>
              <a:t>Moles and Avogadro’s number</a:t>
            </a:r>
          </a:p>
        </p:txBody>
      </p:sp>
      <p:sp>
        <p:nvSpPr>
          <p:cNvPr id="17411" name="Rectangle 3"/>
          <p:cNvSpPr>
            <a:spLocks noGrp="1" noChangeArrowheads="1"/>
          </p:cNvSpPr>
          <p:nvPr>
            <p:ph type="body" idx="1"/>
          </p:nvPr>
        </p:nvSpPr>
        <p:spPr>
          <a:xfrm>
            <a:off x="38100" y="609600"/>
            <a:ext cx="8915400" cy="487313"/>
          </a:xfrm>
        </p:spPr>
        <p:txBody>
          <a:bodyPr/>
          <a:lstStyle/>
          <a:p>
            <a:pPr lvl="1">
              <a:lnSpc>
                <a:spcPct val="90000"/>
              </a:lnSpc>
            </a:pPr>
            <a:r>
              <a:rPr lang="en-US" altLang="zh-HK" sz="2800" b="1" dirty="0">
                <a:ea typeface="新細明體" charset="-120"/>
              </a:rPr>
              <a:t>Example 18.5: atomic and molecular mass</a:t>
            </a:r>
          </a:p>
        </p:txBody>
      </p:sp>
      <p:sp>
        <p:nvSpPr>
          <p:cNvPr id="2" name="矩形 1"/>
          <p:cNvSpPr/>
          <p:nvPr/>
        </p:nvSpPr>
        <p:spPr>
          <a:xfrm>
            <a:off x="203199" y="1226403"/>
            <a:ext cx="8709025" cy="830997"/>
          </a:xfrm>
          <a:prstGeom prst="rect">
            <a:avLst/>
          </a:prstGeom>
        </p:spPr>
        <p:txBody>
          <a:bodyPr wrap="square">
            <a:spAutoFit/>
          </a:bodyPr>
          <a:lstStyle/>
          <a:p>
            <a:pPr algn="l"/>
            <a:r>
              <a:rPr lang="en-US" altLang="zh-HK" dirty="0">
                <a:latin typeface="+mj-ea"/>
                <a:ea typeface="+mj-ea"/>
              </a:rPr>
              <a:t>Find the mass of a single hydrogen atom and of a single oxygen molecule.</a:t>
            </a:r>
            <a:endParaRPr lang="zh-TW" altLang="zh-HK" dirty="0">
              <a:latin typeface="+mj-ea"/>
              <a:ea typeface="+mj-ea"/>
            </a:endParaRPr>
          </a:p>
        </p:txBody>
      </p:sp>
      <p:pic>
        <p:nvPicPr>
          <p:cNvPr id="6" name="Content Placeholder 3"/>
          <p:cNvPicPr>
            <a:picLocks noChangeAspect="1"/>
          </p:cNvPicPr>
          <p:nvPr/>
        </p:nvPicPr>
        <p:blipFill rotWithShape="1">
          <a:blip r:embed="rId3"/>
          <a:srcRect t="3871" b="1303"/>
          <a:stretch/>
        </p:blipFill>
        <p:spPr bwMode="auto">
          <a:xfrm>
            <a:off x="615375" y="2133600"/>
            <a:ext cx="7913250" cy="40330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23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2"/>
          <p:cNvPicPr>
            <a:picLocks noGrp="1" noChangeAspect="1"/>
          </p:cNvPicPr>
          <p:nvPr>
            <p:ph idx="1"/>
          </p:nvPr>
        </p:nvPicPr>
        <p:blipFill rotWithShape="1">
          <a:blip r:embed="rId2"/>
          <a:srcRect t="-217" b="643"/>
          <a:stretch/>
        </p:blipFill>
        <p:spPr>
          <a:xfrm>
            <a:off x="266700" y="762000"/>
            <a:ext cx="8610600" cy="4644637"/>
          </a:xfrm>
        </p:spPr>
      </p:pic>
    </p:spTree>
    <p:extLst>
      <p:ext uri="{BB962C8B-B14F-4D97-AF65-F5344CB8AC3E}">
        <p14:creationId xmlns:p14="http://schemas.microsoft.com/office/powerpoint/2010/main" val="342306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76200"/>
            <a:ext cx="8763000" cy="503238"/>
          </a:xfrm>
        </p:spPr>
        <p:txBody>
          <a:bodyPr/>
          <a:lstStyle/>
          <a:p>
            <a:r>
              <a:rPr lang="en-US" altLang="zh-HK">
                <a:ea typeface="新細明體" charset="-120"/>
              </a:rPr>
              <a:t>Equations of state and the ideal-gas law</a:t>
            </a:r>
          </a:p>
        </p:txBody>
      </p:sp>
      <p:pic>
        <p:nvPicPr>
          <p:cNvPr id="3" name="Picture 2"/>
          <p:cNvPicPr>
            <a:picLocks noChangeAspect="1"/>
          </p:cNvPicPr>
          <p:nvPr/>
        </p:nvPicPr>
        <p:blipFill>
          <a:blip r:embed="rId3"/>
          <a:stretch>
            <a:fillRect/>
          </a:stretch>
        </p:blipFill>
        <p:spPr>
          <a:xfrm>
            <a:off x="304800" y="1066800"/>
            <a:ext cx="8491220" cy="51987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3963" b="3963"/>
          <a:stretch>
            <a:fillRect/>
          </a:stretch>
        </p:blipFill>
        <p:spPr>
          <a:xfrm>
            <a:off x="609600" y="152400"/>
            <a:ext cx="7924800" cy="3049237"/>
          </a:xfrm>
          <a:prstGeom prst="rect">
            <a:avLst/>
          </a:prstGeom>
        </p:spPr>
      </p:pic>
      <p:pic>
        <p:nvPicPr>
          <p:cNvPr id="5" name="Picture 4"/>
          <p:cNvPicPr>
            <a:picLocks noChangeAspect="1"/>
          </p:cNvPicPr>
          <p:nvPr/>
        </p:nvPicPr>
        <p:blipFill>
          <a:blip r:embed="rId3"/>
          <a:stretch>
            <a:fillRect/>
          </a:stretch>
        </p:blipFill>
        <p:spPr>
          <a:xfrm>
            <a:off x="609600" y="3200400"/>
            <a:ext cx="7914904" cy="3276600"/>
          </a:xfrm>
          <a:prstGeom prst="rect">
            <a:avLst/>
          </a:prstGeom>
        </p:spPr>
      </p:pic>
    </p:spTree>
    <p:extLst>
      <p:ext uri="{BB962C8B-B14F-4D97-AF65-F5344CB8AC3E}">
        <p14:creationId xmlns:p14="http://schemas.microsoft.com/office/powerpoint/2010/main" val="268325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1224" b="5492"/>
          <a:stretch/>
        </p:blipFill>
        <p:spPr>
          <a:xfrm>
            <a:off x="266700" y="685800"/>
            <a:ext cx="8610600" cy="3563089"/>
          </a:xfrm>
        </p:spPr>
      </p:pic>
    </p:spTree>
    <p:extLst>
      <p:ext uri="{BB962C8B-B14F-4D97-AF65-F5344CB8AC3E}">
        <p14:creationId xmlns:p14="http://schemas.microsoft.com/office/powerpoint/2010/main" val="2398649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3178" b="-384"/>
          <a:stretch/>
        </p:blipFill>
        <p:spPr>
          <a:xfrm>
            <a:off x="266700" y="914400"/>
            <a:ext cx="8610600" cy="4681992"/>
          </a:xfrm>
        </p:spPr>
      </p:pic>
    </p:spTree>
    <p:extLst>
      <p:ext uri="{BB962C8B-B14F-4D97-AF65-F5344CB8AC3E}">
        <p14:creationId xmlns:p14="http://schemas.microsoft.com/office/powerpoint/2010/main" val="1093036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3229" b="936"/>
          <a:stretch/>
        </p:blipFill>
        <p:spPr>
          <a:xfrm>
            <a:off x="288717" y="726830"/>
            <a:ext cx="8610600" cy="3735633"/>
          </a:xfrm>
        </p:spPr>
      </p:pic>
    </p:spTree>
    <p:extLst>
      <p:ext uri="{BB962C8B-B14F-4D97-AF65-F5344CB8AC3E}">
        <p14:creationId xmlns:p14="http://schemas.microsoft.com/office/powerpoint/2010/main" val="12840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600164"/>
          </a:xfrm>
        </p:spPr>
        <p:txBody>
          <a:bodyPr/>
          <a:lstStyle/>
          <a:p>
            <a:r>
              <a:rPr lang="en-US" sz="3600" dirty="0"/>
              <a:t>Objective and outline</a:t>
            </a:r>
          </a:p>
        </p:txBody>
      </p:sp>
      <p:sp>
        <p:nvSpPr>
          <p:cNvPr id="3" name="Content Placeholder 2"/>
          <p:cNvSpPr>
            <a:spLocks noGrp="1"/>
          </p:cNvSpPr>
          <p:nvPr>
            <p:ph idx="1"/>
          </p:nvPr>
        </p:nvSpPr>
        <p:spPr>
          <a:xfrm>
            <a:off x="304800" y="838200"/>
            <a:ext cx="8153400" cy="1523494"/>
          </a:xfrm>
        </p:spPr>
        <p:txBody>
          <a:bodyPr/>
          <a:lstStyle/>
          <a:p>
            <a:r>
              <a:rPr lang="en-US" sz="2000" dirty="0"/>
              <a:t>To learn how thermal state of a gas changes and its possible application (</a:t>
            </a:r>
            <a:r>
              <a:rPr lang="en-US" sz="2000" dirty="0">
                <a:solidFill>
                  <a:srgbClr val="FF0000"/>
                </a:solidFill>
              </a:rPr>
              <a:t>thermal states of matters can be used in engines</a:t>
            </a:r>
            <a:r>
              <a:rPr lang="en-US" sz="2000" dirty="0"/>
              <a:t>)</a:t>
            </a:r>
          </a:p>
          <a:p>
            <a:r>
              <a:rPr lang="en-US" sz="2000" dirty="0"/>
              <a:t>To understand the thermal properties in terms of microscopic behavior of atoms</a:t>
            </a:r>
          </a:p>
        </p:txBody>
      </p:sp>
      <p:pic>
        <p:nvPicPr>
          <p:cNvPr id="4" name="Picture 3"/>
          <p:cNvPicPr>
            <a:picLocks noChangeAspect="1"/>
          </p:cNvPicPr>
          <p:nvPr/>
        </p:nvPicPr>
        <p:blipFill>
          <a:blip r:embed="rId2"/>
          <a:stretch>
            <a:fillRect/>
          </a:stretch>
        </p:blipFill>
        <p:spPr>
          <a:xfrm>
            <a:off x="7010400" y="5168886"/>
            <a:ext cx="2133600" cy="1300976"/>
          </a:xfrm>
          <a:prstGeom prst="rect">
            <a:avLst/>
          </a:prstGeom>
        </p:spPr>
      </p:pic>
      <p:pic>
        <p:nvPicPr>
          <p:cNvPr id="5" name="Picture 4"/>
          <p:cNvPicPr>
            <a:picLocks noChangeAspect="1"/>
          </p:cNvPicPr>
          <p:nvPr/>
        </p:nvPicPr>
        <p:blipFill>
          <a:blip r:embed="rId3"/>
          <a:stretch>
            <a:fillRect/>
          </a:stretch>
        </p:blipFill>
        <p:spPr>
          <a:xfrm>
            <a:off x="3810000" y="5155648"/>
            <a:ext cx="2184400" cy="1638300"/>
          </a:xfrm>
          <a:prstGeom prst="rect">
            <a:avLst/>
          </a:prstGeom>
        </p:spPr>
      </p:pic>
      <p:pic>
        <p:nvPicPr>
          <p:cNvPr id="6" name="Picture 5"/>
          <p:cNvPicPr>
            <a:picLocks noChangeAspect="1"/>
          </p:cNvPicPr>
          <p:nvPr/>
        </p:nvPicPr>
        <p:blipFill>
          <a:blip r:embed="rId4"/>
          <a:stretch>
            <a:fillRect/>
          </a:stretch>
        </p:blipFill>
        <p:spPr>
          <a:xfrm>
            <a:off x="609600" y="5041900"/>
            <a:ext cx="1752600" cy="1752600"/>
          </a:xfrm>
          <a:prstGeom prst="rect">
            <a:avLst/>
          </a:prstGeom>
        </p:spPr>
      </p:pic>
      <p:sp>
        <p:nvSpPr>
          <p:cNvPr id="7" name="Rectangle 3">
            <a:extLst>
              <a:ext uri="{FF2B5EF4-FFF2-40B4-BE49-F238E27FC236}">
                <a16:creationId xmlns:a16="http://schemas.microsoft.com/office/drawing/2014/main" id="{F42048FF-F3D7-5444-998A-45E7FAFECF54}"/>
              </a:ext>
            </a:extLst>
          </p:cNvPr>
          <p:cNvSpPr txBox="1">
            <a:spLocks noChangeArrowheads="1"/>
          </p:cNvSpPr>
          <p:nvPr/>
        </p:nvSpPr>
        <p:spPr bwMode="auto">
          <a:xfrm>
            <a:off x="114300" y="2445935"/>
            <a:ext cx="8534400" cy="1800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45000"/>
              </a:spcBef>
              <a:spcAft>
                <a:spcPct val="20000"/>
              </a:spcAft>
              <a:buClr>
                <a:srgbClr val="0066CC"/>
              </a:buClr>
              <a:defRPr sz="3000">
                <a:solidFill>
                  <a:schemeClr val="tx1"/>
                </a:solidFill>
                <a:latin typeface="+mn-lt"/>
                <a:ea typeface="+mn-ea"/>
                <a:cs typeface="+mn-cs"/>
              </a:defRPr>
            </a:lvl1pPr>
            <a:lvl2pPr marL="514350" indent="-400050" algn="l" rtl="0" eaLnBrk="0" fontAlgn="base" hangingPunct="0">
              <a:spcBef>
                <a:spcPct val="45000"/>
              </a:spcBef>
              <a:spcAft>
                <a:spcPct val="20000"/>
              </a:spcAft>
              <a:buClr>
                <a:srgbClr val="D33325"/>
              </a:buClr>
              <a:buFont typeface="Times" pitchFamily="84" charset="0"/>
              <a:buChar char="•"/>
              <a:defRPr sz="3000">
                <a:solidFill>
                  <a:schemeClr val="tx1"/>
                </a:solidFill>
                <a:latin typeface="+mj-lt"/>
              </a:defRPr>
            </a:lvl2pPr>
            <a:lvl3pPr marL="1254125" indent="-450850" algn="l" rtl="0" eaLnBrk="0" fontAlgn="base" hangingPunct="0">
              <a:spcBef>
                <a:spcPct val="45000"/>
              </a:spcBef>
              <a:spcAft>
                <a:spcPct val="20000"/>
              </a:spcAft>
              <a:buClr>
                <a:srgbClr val="D33325"/>
              </a:buClr>
              <a:buFont typeface="Times New Roman" pitchFamily="84" charset="0"/>
              <a:buChar char="–"/>
              <a:defRPr sz="2800">
                <a:solidFill>
                  <a:schemeClr val="tx1"/>
                </a:solidFill>
                <a:latin typeface="+mj-lt"/>
              </a:defRPr>
            </a:lvl3pPr>
            <a:lvl4pPr marL="1828800" indent="-342900" algn="l" rtl="0" eaLnBrk="0" fontAlgn="base" hangingPunct="0">
              <a:spcBef>
                <a:spcPct val="45000"/>
              </a:spcBef>
              <a:spcAft>
                <a:spcPct val="20000"/>
              </a:spcAft>
              <a:buClr>
                <a:srgbClr val="D33325"/>
              </a:buClr>
              <a:buFont typeface="Times" pitchFamily="84" charset="0"/>
              <a:buChar char="•"/>
              <a:defRPr sz="2600">
                <a:solidFill>
                  <a:schemeClr val="tx1"/>
                </a:solidFill>
                <a:latin typeface="+mj-lt"/>
              </a:defRPr>
            </a:lvl4pPr>
            <a:lvl5pPr marL="2286000" indent="-334963" algn="l" rtl="0" eaLnBrk="0" fontAlgn="base" hangingPunct="0">
              <a:spcBef>
                <a:spcPct val="45000"/>
              </a:spcBef>
              <a:spcAft>
                <a:spcPct val="20000"/>
              </a:spcAft>
              <a:buClr>
                <a:srgbClr val="D33325"/>
              </a:buClr>
              <a:buFont typeface="Times New Roman" pitchFamily="84" charset="0"/>
              <a:buChar char="–"/>
              <a:defRPr sz="2600">
                <a:solidFill>
                  <a:schemeClr val="tx1"/>
                </a:solidFill>
                <a:latin typeface="+mj-lt"/>
              </a:defRPr>
            </a:lvl5pPr>
            <a:lvl6pPr marL="27432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6pPr>
            <a:lvl7pPr marL="32004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7pPr>
            <a:lvl8pPr marL="36576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8pPr>
            <a:lvl9pPr marL="4114800" indent="-334963" algn="l" rtl="0" fontAlgn="base">
              <a:spcBef>
                <a:spcPct val="45000"/>
              </a:spcBef>
              <a:spcAft>
                <a:spcPct val="20000"/>
              </a:spcAft>
              <a:buClr>
                <a:srgbClr val="D33325"/>
              </a:buClr>
              <a:buFont typeface="Times New Roman" charset="0"/>
              <a:buChar char="–"/>
              <a:defRPr sz="2600">
                <a:solidFill>
                  <a:schemeClr val="tx1"/>
                </a:solidFill>
                <a:latin typeface="+mj-lt"/>
              </a:defRPr>
            </a:lvl9pPr>
          </a:lstStyle>
          <a:p>
            <a:pPr lvl="1">
              <a:lnSpc>
                <a:spcPct val="90000"/>
              </a:lnSpc>
              <a:buFontTx/>
              <a:buChar char="•"/>
            </a:pPr>
            <a:r>
              <a:rPr lang="en-US" altLang="zh-HK" sz="2000" kern="0" dirty="0">
                <a:ea typeface="新細明體" charset="-120"/>
              </a:rPr>
              <a:t>Equation of state of a gas</a:t>
            </a:r>
          </a:p>
          <a:p>
            <a:pPr lvl="1">
              <a:lnSpc>
                <a:spcPct val="90000"/>
              </a:lnSpc>
              <a:buFontTx/>
              <a:buChar char="•"/>
            </a:pPr>
            <a:r>
              <a:rPr lang="en-US" altLang="zh-HK" sz="2000" kern="0" dirty="0">
                <a:ea typeface="新細明體" charset="-120"/>
              </a:rPr>
              <a:t>Kinetic theory of gases: Random motion and </a:t>
            </a:r>
            <a:r>
              <a:rPr lang="en-US" altLang="zh-HK" sz="2000" u="sng" kern="0" dirty="0">
                <a:ea typeface="新細明體" charset="-120"/>
              </a:rPr>
              <a:t>kinetic energy</a:t>
            </a:r>
            <a:r>
              <a:rPr lang="en-US" altLang="zh-HK" sz="2000" kern="0" dirty="0">
                <a:ea typeface="新細明體" charset="-120"/>
              </a:rPr>
              <a:t> of gas molecules</a:t>
            </a:r>
          </a:p>
          <a:p>
            <a:pPr lvl="1">
              <a:lnSpc>
                <a:spcPct val="90000"/>
              </a:lnSpc>
              <a:buFontTx/>
              <a:buChar char="•"/>
            </a:pPr>
            <a:r>
              <a:rPr lang="en-US" altLang="zh-HK" sz="2000" kern="0" dirty="0">
                <a:ea typeface="新細明體" charset="-120"/>
              </a:rPr>
              <a:t>Heat Capacities of gases</a:t>
            </a:r>
          </a:p>
          <a:p>
            <a:pPr lvl="1">
              <a:lnSpc>
                <a:spcPct val="90000"/>
              </a:lnSpc>
              <a:buFontTx/>
              <a:buChar char="•"/>
            </a:pPr>
            <a:r>
              <a:rPr lang="en-US" altLang="zh-HK" sz="2000" kern="0" dirty="0">
                <a:ea typeface="新細明體" charset="-120"/>
              </a:rPr>
              <a:t>Phases of matter, PVT surface and PV and PT Phase Diagrams</a:t>
            </a:r>
          </a:p>
        </p:txBody>
      </p:sp>
    </p:spTree>
    <p:extLst>
      <p:ext uri="{BB962C8B-B14F-4D97-AF65-F5344CB8AC3E}">
        <p14:creationId xmlns:p14="http://schemas.microsoft.com/office/powerpoint/2010/main" val="3067365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76200"/>
            <a:ext cx="9144000" cy="931024"/>
          </a:xfrm>
        </p:spPr>
        <p:txBody>
          <a:bodyPr/>
          <a:lstStyle/>
          <a:p>
            <a:r>
              <a:rPr lang="en-US" altLang="zh-HK" dirty="0">
                <a:ea typeface="新細明體" charset="-120"/>
              </a:rPr>
              <a:t>Example 18.2: Compressing gas in an automobile engine</a:t>
            </a:r>
          </a:p>
        </p:txBody>
      </p:sp>
      <p:cxnSp>
        <p:nvCxnSpPr>
          <p:cNvPr id="9221" name="Straight Connector 8"/>
          <p:cNvCxnSpPr>
            <a:cxnSpLocks noChangeShapeType="1"/>
          </p:cNvCxnSpPr>
          <p:nvPr/>
        </p:nvCxnSpPr>
        <p:spPr bwMode="auto">
          <a:xfrm>
            <a:off x="76200" y="3581400"/>
            <a:ext cx="8077200" cy="0"/>
          </a:xfrm>
          <a:prstGeom prst="line">
            <a:avLst/>
          </a:prstGeom>
          <a:noFill/>
          <a:ln w="34925" algn="ctr">
            <a:solidFill>
              <a:schemeClr val="tx1"/>
            </a:solidFill>
            <a:round/>
            <a:headEnd/>
            <a:tailEnd/>
          </a:ln>
        </p:spPr>
      </p:cxnSp>
      <p:sp>
        <p:nvSpPr>
          <p:cNvPr id="2" name="矩形 1"/>
          <p:cNvSpPr/>
          <p:nvPr/>
        </p:nvSpPr>
        <p:spPr>
          <a:xfrm>
            <a:off x="609600" y="685800"/>
            <a:ext cx="7620000" cy="2862322"/>
          </a:xfrm>
          <a:prstGeom prst="rect">
            <a:avLst/>
          </a:prstGeom>
        </p:spPr>
        <p:txBody>
          <a:bodyPr wrap="square">
            <a:spAutoFit/>
          </a:bodyPr>
          <a:lstStyle/>
          <a:p>
            <a:endParaRPr lang="zh-TW" altLang="zh-HK" sz="2000" dirty="0">
              <a:latin typeface="+mj-ea"/>
              <a:ea typeface="+mj-ea"/>
            </a:endParaRPr>
          </a:p>
          <a:p>
            <a:pPr algn="just"/>
            <a:r>
              <a:rPr lang="en-US" altLang="zh-HK" sz="2000" dirty="0">
                <a:latin typeface="+mj-ea"/>
                <a:ea typeface="+mj-ea"/>
              </a:rPr>
              <a:t>In an automobile engine, a mixture of air and vaporized gasoline is compressed in the cylinders before being ignited. A typical engine has a compression ratio of 9.00 to 1; that is, the gas in the cylinders is compressed to 1/9.00 of its original volume. The intake and exhaust valves are closed during the compression, so the quantity of gas is constant. What is the final temperature of the compressed gas if its initial temperature is 27</a:t>
            </a:r>
            <a:r>
              <a:rPr lang="zh-TW" altLang="zh-HK" sz="2000" dirty="0">
                <a:latin typeface="+mj-ea"/>
                <a:ea typeface="+mj-ea"/>
              </a:rPr>
              <a:t>℃ </a:t>
            </a:r>
            <a:r>
              <a:rPr lang="en-US" altLang="zh-HK" sz="2000" dirty="0">
                <a:latin typeface="+mj-ea"/>
                <a:ea typeface="+mj-ea"/>
              </a:rPr>
              <a:t>and the initial and final pressures are 1.00 </a:t>
            </a:r>
            <a:r>
              <a:rPr lang="en-US" altLang="zh-HK" sz="2000" dirty="0" err="1">
                <a:latin typeface="+mj-ea"/>
                <a:ea typeface="+mj-ea"/>
              </a:rPr>
              <a:t>atm</a:t>
            </a:r>
            <a:r>
              <a:rPr lang="en-US" altLang="zh-HK" sz="2000" dirty="0">
                <a:latin typeface="+mj-ea"/>
                <a:ea typeface="+mj-ea"/>
              </a:rPr>
              <a:t> and 21.7 </a:t>
            </a:r>
            <a:r>
              <a:rPr lang="en-US" altLang="zh-HK" sz="2000" dirty="0" err="1">
                <a:latin typeface="+mj-ea"/>
                <a:ea typeface="+mj-ea"/>
              </a:rPr>
              <a:t>atm</a:t>
            </a:r>
            <a:r>
              <a:rPr lang="en-US" altLang="zh-HK" sz="2000" dirty="0">
                <a:latin typeface="+mj-ea"/>
                <a:ea typeface="+mj-ea"/>
              </a:rPr>
              <a:t>, respectively?</a:t>
            </a:r>
            <a:endParaRPr lang="zh-TW" altLang="zh-HK" sz="2000" dirty="0">
              <a:latin typeface="+mj-ea"/>
              <a:ea typeface="+mj-ea"/>
            </a:endParaRPr>
          </a:p>
        </p:txBody>
      </p:sp>
      <p:pic>
        <p:nvPicPr>
          <p:cNvPr id="8" name="Picture 4" descr="18_Figure03-I"/>
          <p:cNvPicPr>
            <a:picLocks noChangeAspect="1" noChangeArrowheads="1"/>
          </p:cNvPicPr>
          <p:nvPr/>
        </p:nvPicPr>
        <p:blipFill>
          <a:blip r:embed="rId3" cstate="print">
            <a:extLst>
              <a:ext uri="{28A0092B-C50C-407E-A947-70E740481C1C}">
                <a14:useLocalDpi xmlns:a14="http://schemas.microsoft.com/office/drawing/2010/main" val="0"/>
              </a:ext>
            </a:extLst>
          </a:blip>
          <a:srcRect b="3595"/>
          <a:stretch>
            <a:fillRect/>
          </a:stretch>
        </p:blipFill>
        <p:spPr bwMode="auto">
          <a:xfrm>
            <a:off x="1676400" y="3733800"/>
            <a:ext cx="5029200" cy="2842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51" r="171"/>
          <a:stretch/>
        </p:blipFill>
        <p:spPr>
          <a:xfrm>
            <a:off x="487200" y="3429000"/>
            <a:ext cx="8169599" cy="2932113"/>
          </a:xfrm>
        </p:spPr>
      </p:pic>
      <p:pic>
        <p:nvPicPr>
          <p:cNvPr id="5" name="Picture 4"/>
          <p:cNvPicPr>
            <a:picLocks noChangeAspect="1"/>
          </p:cNvPicPr>
          <p:nvPr/>
        </p:nvPicPr>
        <p:blipFill>
          <a:blip r:embed="rId3"/>
          <a:stretch>
            <a:fillRect/>
          </a:stretch>
        </p:blipFill>
        <p:spPr>
          <a:xfrm>
            <a:off x="609600" y="535933"/>
            <a:ext cx="7924800" cy="2919109"/>
          </a:xfrm>
          <a:prstGeom prst="rect">
            <a:avLst/>
          </a:prstGeom>
        </p:spPr>
      </p:pic>
    </p:spTree>
    <p:extLst>
      <p:ext uri="{BB962C8B-B14F-4D97-AF65-F5344CB8AC3E}">
        <p14:creationId xmlns:p14="http://schemas.microsoft.com/office/powerpoint/2010/main" val="41933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76200"/>
            <a:ext cx="8839200" cy="503238"/>
          </a:xfrm>
        </p:spPr>
        <p:txBody>
          <a:bodyPr/>
          <a:lstStyle/>
          <a:p>
            <a:pPr>
              <a:buClr>
                <a:schemeClr val="tx1"/>
              </a:buClr>
            </a:pPr>
            <a:r>
              <a:rPr lang="en-US" altLang="zh-HK" dirty="0">
                <a:ea typeface="新細明體" charset="-120"/>
              </a:rPr>
              <a:t>Two additional examples</a:t>
            </a:r>
          </a:p>
        </p:txBody>
      </p:sp>
      <p:pic>
        <p:nvPicPr>
          <p:cNvPr id="1024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00" y="7315200"/>
            <a:ext cx="8386763"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sp>
        <p:nvSpPr>
          <p:cNvPr id="2" name="矩形 1"/>
          <p:cNvSpPr/>
          <p:nvPr/>
        </p:nvSpPr>
        <p:spPr>
          <a:xfrm>
            <a:off x="76200" y="1524000"/>
            <a:ext cx="8991600" cy="2677656"/>
          </a:xfrm>
          <a:prstGeom prst="rect">
            <a:avLst/>
          </a:prstGeom>
        </p:spPr>
        <p:txBody>
          <a:bodyPr wrap="square">
            <a:spAutoFit/>
          </a:bodyPr>
          <a:lstStyle/>
          <a:p>
            <a:pPr algn="l"/>
            <a:r>
              <a:rPr lang="en-US" altLang="zh-HK" b="1" dirty="0">
                <a:latin typeface="+mj-lt"/>
              </a:rPr>
              <a:t>Example 18.3: Mass of air in a scuba tank </a:t>
            </a:r>
            <a:endParaRPr lang="zh-TW" altLang="zh-HK" b="1" dirty="0">
              <a:latin typeface="+mj-lt"/>
            </a:endParaRPr>
          </a:p>
          <a:p>
            <a:pPr algn="just"/>
            <a:r>
              <a:rPr lang="en-US" altLang="zh-HK" dirty="0">
                <a:latin typeface="+mj-lt"/>
              </a:rPr>
              <a:t>An “empty” aluminum scuba tank contains 11.0 L of air at 21</a:t>
            </a:r>
            <a:r>
              <a:rPr lang="zh-TW" altLang="zh-HK" dirty="0">
                <a:latin typeface="+mj-lt"/>
              </a:rPr>
              <a:t>℃ </a:t>
            </a:r>
            <a:r>
              <a:rPr lang="en-US" altLang="zh-HK" dirty="0">
                <a:latin typeface="+mj-lt"/>
              </a:rPr>
              <a:t>and  1atm. When the tank is filled rapidly form a compressor, the air temperature is 42</a:t>
            </a:r>
            <a:r>
              <a:rPr lang="zh-TW" altLang="zh-HK" dirty="0">
                <a:latin typeface="+mj-lt"/>
              </a:rPr>
              <a:t>℃</a:t>
            </a:r>
            <a:r>
              <a:rPr lang="en-US" altLang="zh-TW" dirty="0">
                <a:latin typeface="+mj-lt"/>
              </a:rPr>
              <a:t> </a:t>
            </a:r>
            <a:r>
              <a:rPr lang="en-US" altLang="zh-HK" dirty="0">
                <a:latin typeface="+mj-lt"/>
              </a:rPr>
              <a:t>and the gauge pressure is 2.10 X 10 </a:t>
            </a:r>
            <a:r>
              <a:rPr lang="en-US" altLang="zh-HK" baseline="30000" dirty="0">
                <a:latin typeface="+mj-lt"/>
              </a:rPr>
              <a:t>7</a:t>
            </a:r>
            <a:r>
              <a:rPr lang="en-US" altLang="zh-HK" dirty="0">
                <a:latin typeface="+mj-lt"/>
              </a:rPr>
              <a:t> Pa. What mass of air was added? (Air is about 78% nitrogen,21% oxygen, and 1% miscellaneous; its average molar mass is 28.8 g/mol = 28.8 X10</a:t>
            </a:r>
            <a:r>
              <a:rPr lang="en-US" altLang="zh-HK" baseline="30000" dirty="0">
                <a:latin typeface="+mj-lt"/>
              </a:rPr>
              <a:t>-3</a:t>
            </a:r>
            <a:r>
              <a:rPr lang="en-US" altLang="zh-HK" dirty="0">
                <a:latin typeface="+mj-lt"/>
              </a:rPr>
              <a:t> kg/mol)</a:t>
            </a:r>
            <a:endParaRPr lang="zh-TW" altLang="zh-HK" dirty="0">
              <a:latin typeface="+mj-lt"/>
            </a:endParaRPr>
          </a:p>
        </p:txBody>
      </p:sp>
      <p:graphicFrame>
        <p:nvGraphicFramePr>
          <p:cNvPr id="7" name="物件 6"/>
          <p:cNvGraphicFramePr>
            <a:graphicFrameLocks noChangeAspect="1"/>
          </p:cNvGraphicFramePr>
          <p:nvPr>
            <p:extLst>
              <p:ext uri="{D42A27DB-BD31-4B8C-83A1-F6EECF244321}">
                <p14:modId xmlns:p14="http://schemas.microsoft.com/office/powerpoint/2010/main" val="2512487255"/>
              </p:ext>
            </p:extLst>
          </p:nvPr>
        </p:nvGraphicFramePr>
        <p:xfrm>
          <a:off x="838200" y="6896100"/>
          <a:ext cx="3705225" cy="228600"/>
        </p:xfrm>
        <a:graphic>
          <a:graphicData uri="http://schemas.openxmlformats.org/presentationml/2006/ole">
            <mc:AlternateContent xmlns:mc="http://schemas.openxmlformats.org/markup-compatibility/2006">
              <mc:Choice xmlns:v="urn:schemas-microsoft-com:vml" Requires="v">
                <p:oleObj spid="_x0000_s2052" r:id="rId5" imgW="3708400" imgH="228600" progId="Equation.DSMT4">
                  <p:embed/>
                </p:oleObj>
              </mc:Choice>
              <mc:Fallback>
                <p:oleObj r:id="rId5" imgW="3708400" imgH="228600" progId="Equation.DSMT4">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6896100"/>
                        <a:ext cx="3705225" cy="228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04800" y="76200"/>
            <a:ext cx="8839200" cy="515526"/>
          </a:xfrm>
        </p:spPr>
        <p:txBody>
          <a:bodyPr/>
          <a:lstStyle/>
          <a:p>
            <a:pPr>
              <a:buClr>
                <a:schemeClr val="tx1"/>
              </a:buClr>
            </a:pPr>
            <a:r>
              <a:rPr lang="en-US" altLang="zh-HK" dirty="0">
                <a:ea typeface="新細明體" charset="-120"/>
              </a:rPr>
              <a:t>Two additional examples (18.3)</a:t>
            </a:r>
          </a:p>
        </p:txBody>
      </p:sp>
      <p:pic>
        <p:nvPicPr>
          <p:cNvPr id="2" name="Picture 1"/>
          <p:cNvPicPr>
            <a:picLocks noChangeAspect="1"/>
          </p:cNvPicPr>
          <p:nvPr/>
        </p:nvPicPr>
        <p:blipFill>
          <a:blip r:embed="rId2"/>
          <a:stretch>
            <a:fillRect/>
          </a:stretch>
        </p:blipFill>
        <p:spPr>
          <a:xfrm>
            <a:off x="380999" y="990600"/>
            <a:ext cx="8468771" cy="3886200"/>
          </a:xfrm>
          <a:prstGeom prst="rect">
            <a:avLst/>
          </a:prstGeom>
        </p:spPr>
      </p:pic>
    </p:spTree>
    <p:extLst>
      <p:ext uri="{BB962C8B-B14F-4D97-AF65-F5344CB8AC3E}">
        <p14:creationId xmlns:p14="http://schemas.microsoft.com/office/powerpoint/2010/main" val="347109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583" b="583"/>
          <a:stretch>
            <a:fillRect/>
          </a:stretch>
        </p:blipFill>
        <p:spPr>
          <a:xfrm>
            <a:off x="381000" y="685800"/>
            <a:ext cx="8610600" cy="3313113"/>
          </a:xfrm>
        </p:spPr>
      </p:pic>
      <p:pic>
        <p:nvPicPr>
          <p:cNvPr id="5" name="Picture 4"/>
          <p:cNvPicPr>
            <a:picLocks noChangeAspect="1"/>
          </p:cNvPicPr>
          <p:nvPr/>
        </p:nvPicPr>
        <p:blipFill>
          <a:blip r:embed="rId3"/>
          <a:stretch>
            <a:fillRect/>
          </a:stretch>
        </p:blipFill>
        <p:spPr>
          <a:xfrm>
            <a:off x="533400" y="3962400"/>
            <a:ext cx="8077200" cy="2408043"/>
          </a:xfrm>
          <a:prstGeom prst="rect">
            <a:avLst/>
          </a:prstGeom>
        </p:spPr>
      </p:pic>
    </p:spTree>
    <p:extLst>
      <p:ext uri="{BB962C8B-B14F-4D97-AF65-F5344CB8AC3E}">
        <p14:creationId xmlns:p14="http://schemas.microsoft.com/office/powerpoint/2010/main" val="3659561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81000" y="609600"/>
            <a:ext cx="8382000" cy="1938992"/>
          </a:xfrm>
          <a:prstGeom prst="rect">
            <a:avLst/>
          </a:prstGeom>
        </p:spPr>
        <p:txBody>
          <a:bodyPr wrap="square">
            <a:spAutoFit/>
          </a:bodyPr>
          <a:lstStyle/>
          <a:p>
            <a:pPr algn="l"/>
            <a:r>
              <a:rPr lang="en-US" altLang="zh-HK" b="1" dirty="0">
                <a:latin typeface="+mj-lt"/>
              </a:rPr>
              <a:t>Example 18.4: Variation of atmospheric pressure with elevation</a:t>
            </a:r>
            <a:endParaRPr lang="zh-TW" altLang="zh-HK" b="1" dirty="0">
              <a:latin typeface="+mj-lt"/>
            </a:endParaRPr>
          </a:p>
          <a:p>
            <a:pPr algn="l"/>
            <a:r>
              <a:rPr lang="en-US" altLang="zh-HK" dirty="0">
                <a:latin typeface="+mj-lt"/>
              </a:rPr>
              <a:t>Find the variation of atmospheric pressure with elevation in the earth’s atmosphere. Assume that at all elevations, T = 0</a:t>
            </a:r>
            <a:r>
              <a:rPr lang="zh-TW" altLang="zh-HK" dirty="0">
                <a:latin typeface="+mj-lt"/>
              </a:rPr>
              <a:t>℃ </a:t>
            </a:r>
            <a:r>
              <a:rPr lang="en-US" altLang="zh-HK" dirty="0">
                <a:latin typeface="+mj-lt"/>
              </a:rPr>
              <a:t>and g=9.80m/s</a:t>
            </a:r>
            <a:r>
              <a:rPr lang="en-US" altLang="zh-HK" baseline="30000" dirty="0">
                <a:latin typeface="+mj-lt"/>
              </a:rPr>
              <a:t>2</a:t>
            </a:r>
            <a:r>
              <a:rPr lang="en-US" altLang="zh-HK" dirty="0">
                <a:latin typeface="+mj-lt"/>
              </a:rPr>
              <a:t>.</a:t>
            </a:r>
            <a:endParaRPr lang="zh-TW" altLang="zh-HK" dirty="0">
              <a:latin typeface="+mj-lt"/>
            </a:endParaRPr>
          </a:p>
        </p:txBody>
      </p:sp>
      <p:sp>
        <p:nvSpPr>
          <p:cNvPr id="8" name="Rectangle 2"/>
          <p:cNvSpPr>
            <a:spLocks noGrp="1" noChangeArrowheads="1"/>
          </p:cNvSpPr>
          <p:nvPr>
            <p:ph type="title"/>
          </p:nvPr>
        </p:nvSpPr>
        <p:spPr>
          <a:xfrm>
            <a:off x="304800" y="76200"/>
            <a:ext cx="8839200" cy="503238"/>
          </a:xfrm>
        </p:spPr>
        <p:txBody>
          <a:bodyPr/>
          <a:lstStyle/>
          <a:p>
            <a:pPr>
              <a:buClr>
                <a:schemeClr val="tx1"/>
              </a:buClr>
            </a:pPr>
            <a:r>
              <a:rPr lang="en-US" altLang="zh-HK" dirty="0">
                <a:ea typeface="新細明體" charset="-120"/>
              </a:rPr>
              <a:t>Two additional examples</a:t>
            </a:r>
          </a:p>
        </p:txBody>
      </p:sp>
      <p:pic>
        <p:nvPicPr>
          <p:cNvPr id="4" name="Picture 3"/>
          <p:cNvPicPr>
            <a:picLocks noChangeAspect="1"/>
          </p:cNvPicPr>
          <p:nvPr/>
        </p:nvPicPr>
        <p:blipFill>
          <a:blip r:embed="rId3"/>
          <a:stretch>
            <a:fillRect/>
          </a:stretch>
        </p:blipFill>
        <p:spPr>
          <a:xfrm>
            <a:off x="380999" y="2664961"/>
            <a:ext cx="7485063" cy="39035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6468" b="593"/>
          <a:stretch/>
        </p:blipFill>
        <p:spPr>
          <a:xfrm>
            <a:off x="228600" y="685800"/>
            <a:ext cx="8610600" cy="1385390"/>
          </a:xfrm>
        </p:spPr>
      </p:pic>
      <p:pic>
        <p:nvPicPr>
          <p:cNvPr id="5" name="Picture 4"/>
          <p:cNvPicPr>
            <a:picLocks noChangeAspect="1"/>
          </p:cNvPicPr>
          <p:nvPr/>
        </p:nvPicPr>
        <p:blipFill>
          <a:blip r:embed="rId3"/>
          <a:stretch>
            <a:fillRect/>
          </a:stretch>
        </p:blipFill>
        <p:spPr>
          <a:xfrm>
            <a:off x="2057400" y="2209800"/>
            <a:ext cx="4536247" cy="3810000"/>
          </a:xfrm>
          <a:prstGeom prst="rect">
            <a:avLst/>
          </a:prstGeom>
        </p:spPr>
      </p:pic>
    </p:spTree>
    <p:extLst>
      <p:ext uri="{BB962C8B-B14F-4D97-AF65-F5344CB8AC3E}">
        <p14:creationId xmlns:p14="http://schemas.microsoft.com/office/powerpoint/2010/main" val="63006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503" b="2503"/>
          <a:stretch>
            <a:fillRect/>
          </a:stretch>
        </p:blipFill>
        <p:spPr>
          <a:xfrm>
            <a:off x="342900" y="685800"/>
            <a:ext cx="8610600" cy="3313113"/>
          </a:xfrm>
        </p:spPr>
      </p:pic>
      <p:pic>
        <p:nvPicPr>
          <p:cNvPr id="5" name="Picture 4"/>
          <p:cNvPicPr>
            <a:picLocks noChangeAspect="1"/>
          </p:cNvPicPr>
          <p:nvPr/>
        </p:nvPicPr>
        <p:blipFill>
          <a:blip r:embed="rId3"/>
          <a:stretch>
            <a:fillRect/>
          </a:stretch>
        </p:blipFill>
        <p:spPr>
          <a:xfrm>
            <a:off x="4876800" y="3956470"/>
            <a:ext cx="3632200" cy="2794820"/>
          </a:xfrm>
          <a:prstGeom prst="rect">
            <a:avLst/>
          </a:prstGeom>
        </p:spPr>
      </p:pic>
    </p:spTree>
    <p:extLst>
      <p:ext uri="{BB962C8B-B14F-4D97-AF65-F5344CB8AC3E}">
        <p14:creationId xmlns:p14="http://schemas.microsoft.com/office/powerpoint/2010/main" val="1951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441" b="1042"/>
          <a:stretch/>
        </p:blipFill>
        <p:spPr>
          <a:xfrm>
            <a:off x="304800" y="1066800"/>
            <a:ext cx="8610600" cy="5304599"/>
          </a:xfrm>
        </p:spPr>
      </p:pic>
    </p:spTree>
    <p:extLst>
      <p:ext uri="{BB962C8B-B14F-4D97-AF65-F5344CB8AC3E}">
        <p14:creationId xmlns:p14="http://schemas.microsoft.com/office/powerpoint/2010/main" val="381314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76200"/>
            <a:ext cx="8839200" cy="503238"/>
          </a:xfrm>
        </p:spPr>
        <p:txBody>
          <a:bodyPr/>
          <a:lstStyle/>
          <a:p>
            <a:r>
              <a:rPr lang="en-US" altLang="zh-HK">
                <a:ea typeface="新細明體" charset="-120"/>
              </a:rPr>
              <a:t>The van der Waals equation</a:t>
            </a:r>
          </a:p>
        </p:txBody>
      </p:sp>
      <p:sp>
        <p:nvSpPr>
          <p:cNvPr id="13315" name="Rectangle 3"/>
          <p:cNvSpPr>
            <a:spLocks noGrp="1" noChangeArrowheads="1"/>
          </p:cNvSpPr>
          <p:nvPr>
            <p:ph type="body" idx="1"/>
          </p:nvPr>
        </p:nvSpPr>
        <p:spPr>
          <a:xfrm>
            <a:off x="228600" y="685800"/>
            <a:ext cx="8763000" cy="2905411"/>
          </a:xfrm>
        </p:spPr>
        <p:txBody>
          <a:bodyPr/>
          <a:lstStyle/>
          <a:p>
            <a:pPr lvl="1">
              <a:lnSpc>
                <a:spcPct val="90000"/>
              </a:lnSpc>
              <a:buFontTx/>
              <a:buChar char="•"/>
            </a:pPr>
            <a:r>
              <a:rPr lang="en-US" sz="2400" dirty="0"/>
              <a:t>In reality, molecules </a:t>
            </a:r>
            <a:r>
              <a:rPr lang="en-US" sz="2400" dirty="0">
                <a:solidFill>
                  <a:srgbClr val="FF0000"/>
                </a:solidFill>
              </a:rPr>
              <a:t>occupy space</a:t>
            </a:r>
            <a:r>
              <a:rPr lang="en-US" sz="2400" dirty="0"/>
              <a:t>, have volume; molecules </a:t>
            </a:r>
            <a:r>
              <a:rPr lang="en-US" sz="2400" dirty="0">
                <a:solidFill>
                  <a:srgbClr val="FF0000"/>
                </a:solidFill>
              </a:rPr>
              <a:t>attracts each other</a:t>
            </a:r>
            <a:endParaRPr lang="en-US" altLang="zh-HK" sz="2400" dirty="0">
              <a:solidFill>
                <a:srgbClr val="FF0000"/>
              </a:solidFill>
              <a:ea typeface="新細明體" charset="-120"/>
            </a:endParaRPr>
          </a:p>
          <a:p>
            <a:pPr lvl="1">
              <a:lnSpc>
                <a:spcPct val="90000"/>
              </a:lnSpc>
              <a:buFontTx/>
              <a:buChar char="•"/>
            </a:pPr>
            <a:r>
              <a:rPr lang="en-US" altLang="zh-HK" sz="2400" dirty="0">
                <a:ea typeface="新細明體" charset="-120"/>
              </a:rPr>
              <a:t>The model used for the ideal-gas equation ignores the volumes of molecules and the attractive forces between them. (See figure (a) below.)</a:t>
            </a:r>
          </a:p>
          <a:p>
            <a:pPr lvl="1">
              <a:lnSpc>
                <a:spcPct val="90000"/>
              </a:lnSpc>
              <a:buFontTx/>
              <a:buChar char="•"/>
            </a:pPr>
            <a:r>
              <a:rPr lang="en-US" altLang="zh-HK" sz="2400" dirty="0">
                <a:ea typeface="新細明體" charset="-120"/>
              </a:rPr>
              <a:t>The </a:t>
            </a:r>
            <a:r>
              <a:rPr lang="en-US" altLang="zh-HK" sz="2400" i="1" dirty="0">
                <a:solidFill>
                  <a:srgbClr val="FF0000"/>
                </a:solidFill>
                <a:ea typeface="新細明體" charset="-120"/>
              </a:rPr>
              <a:t>van der Waals equation</a:t>
            </a:r>
            <a:r>
              <a:rPr lang="en-US" altLang="zh-HK" sz="2400" dirty="0">
                <a:solidFill>
                  <a:srgbClr val="FF0000"/>
                </a:solidFill>
                <a:ea typeface="新細明體" charset="-120"/>
              </a:rPr>
              <a:t> </a:t>
            </a:r>
            <a:r>
              <a:rPr lang="en-US" altLang="zh-HK" sz="2400" dirty="0">
                <a:ea typeface="新細明體" charset="-120"/>
              </a:rPr>
              <a:t>is a more </a:t>
            </a:r>
            <a:r>
              <a:rPr lang="en-US" altLang="zh-HK" sz="2400" dirty="0">
                <a:solidFill>
                  <a:srgbClr val="FF0000"/>
                </a:solidFill>
                <a:ea typeface="新細明體" charset="-120"/>
              </a:rPr>
              <a:t>realistic</a:t>
            </a:r>
            <a:r>
              <a:rPr lang="en-US" altLang="zh-HK" sz="2400" dirty="0">
                <a:ea typeface="新細明體" charset="-120"/>
              </a:rPr>
              <a:t> model. (See figure (b) below.)</a:t>
            </a:r>
            <a:endParaRPr lang="en-US" altLang="zh-HK" sz="2800" dirty="0">
              <a:ea typeface="新細明體" charset="-12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208240026"/>
              </p:ext>
            </p:extLst>
          </p:nvPr>
        </p:nvGraphicFramePr>
        <p:xfrm>
          <a:off x="2514600" y="3048000"/>
          <a:ext cx="3546762" cy="914400"/>
        </p:xfrm>
        <a:graphic>
          <a:graphicData uri="http://schemas.openxmlformats.org/presentationml/2006/ole">
            <mc:AlternateContent xmlns:mc="http://schemas.openxmlformats.org/markup-compatibility/2006">
              <mc:Choice xmlns:v="urn:schemas-microsoft-com:vml" Requires="v">
                <p:oleObj spid="_x0000_s3076" name="Equation" r:id="rId4" imgW="1625600" imgH="419100" progId="Equation.DSMT4">
                  <p:embed/>
                </p:oleObj>
              </mc:Choice>
              <mc:Fallback>
                <p:oleObj name="Equation" r:id="rId4" imgW="1625600" imgH="419100" progId="Equation.DSMT4">
                  <p:embed/>
                  <p:pic>
                    <p:nvPicPr>
                      <p:cNvPr id="2" name="Object 1"/>
                      <p:cNvPicPr/>
                      <p:nvPr/>
                    </p:nvPicPr>
                    <p:blipFill>
                      <a:blip r:embed="rId5"/>
                      <a:stretch>
                        <a:fillRect/>
                      </a:stretch>
                    </p:blipFill>
                    <p:spPr>
                      <a:xfrm>
                        <a:off x="2514600" y="3048000"/>
                        <a:ext cx="3546762" cy="914400"/>
                      </a:xfrm>
                      <a:prstGeom prst="rect">
                        <a:avLst/>
                      </a:prstGeom>
                    </p:spPr>
                  </p:pic>
                </p:oleObj>
              </mc:Fallback>
            </mc:AlternateContent>
          </a:graphicData>
        </a:graphic>
      </p:graphicFrame>
      <p:pic>
        <p:nvPicPr>
          <p:cNvPr id="3" name="Picture 2"/>
          <p:cNvPicPr>
            <a:picLocks noChangeAspect="1"/>
          </p:cNvPicPr>
          <p:nvPr/>
        </p:nvPicPr>
        <p:blipFill rotWithShape="1">
          <a:blip r:embed="rId6"/>
          <a:srcRect r="60366"/>
          <a:stretch/>
        </p:blipFill>
        <p:spPr>
          <a:xfrm>
            <a:off x="152400" y="3581400"/>
            <a:ext cx="2572149" cy="2247900"/>
          </a:xfrm>
          <a:prstGeom prst="rect">
            <a:avLst/>
          </a:prstGeom>
        </p:spPr>
      </p:pic>
      <p:sp>
        <p:nvSpPr>
          <p:cNvPr id="4" name="TextBox 3"/>
          <p:cNvSpPr txBox="1"/>
          <p:nvPr/>
        </p:nvSpPr>
        <p:spPr>
          <a:xfrm>
            <a:off x="2362200" y="4114800"/>
            <a:ext cx="2362200" cy="1200329"/>
          </a:xfrm>
          <a:prstGeom prst="rect">
            <a:avLst/>
          </a:prstGeom>
          <a:solidFill>
            <a:schemeClr val="accent1">
              <a:lumMod val="40000"/>
              <a:lumOff val="60000"/>
            </a:schemeClr>
          </a:solidFill>
        </p:spPr>
        <p:txBody>
          <a:bodyPr wrap="square" rtlCol="0">
            <a:spAutoFit/>
          </a:bodyPr>
          <a:lstStyle/>
          <a:p>
            <a:pPr algn="l"/>
            <a:r>
              <a:rPr lang="en-US" sz="1800" dirty="0"/>
              <a:t>Ideal gas: volume of a molecule  is negligible; no force between molecules</a:t>
            </a:r>
          </a:p>
        </p:txBody>
      </p:sp>
      <p:pic>
        <p:nvPicPr>
          <p:cNvPr id="5" name="Picture 4"/>
          <p:cNvPicPr>
            <a:picLocks noChangeAspect="1"/>
          </p:cNvPicPr>
          <p:nvPr/>
        </p:nvPicPr>
        <p:blipFill rotWithShape="1">
          <a:blip r:embed="rId7"/>
          <a:srcRect l="21176" r="18852"/>
          <a:stretch/>
        </p:blipFill>
        <p:spPr>
          <a:xfrm>
            <a:off x="5334000" y="4419600"/>
            <a:ext cx="1676400" cy="1863528"/>
          </a:xfrm>
          <a:prstGeom prst="rect">
            <a:avLst/>
          </a:prstGeom>
        </p:spPr>
      </p:pic>
      <p:sp>
        <p:nvSpPr>
          <p:cNvPr id="6" name="TextBox 5"/>
          <p:cNvSpPr txBox="1"/>
          <p:nvPr/>
        </p:nvSpPr>
        <p:spPr>
          <a:xfrm>
            <a:off x="7010400" y="4419600"/>
            <a:ext cx="1905000" cy="1754327"/>
          </a:xfrm>
          <a:prstGeom prst="rect">
            <a:avLst/>
          </a:prstGeom>
          <a:solidFill>
            <a:schemeClr val="accent1">
              <a:lumMod val="40000"/>
              <a:lumOff val="60000"/>
            </a:schemeClr>
          </a:solidFill>
        </p:spPr>
        <p:txBody>
          <a:bodyPr wrap="square" rtlCol="0">
            <a:spAutoFit/>
          </a:bodyPr>
          <a:lstStyle/>
          <a:p>
            <a:pPr algn="l"/>
            <a:r>
              <a:rPr lang="en-US" sz="1800" dirty="0"/>
              <a:t>Real gas: molecules has volume; molecules attract each other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HK">
                <a:ea typeface="新細明體" charset="-120"/>
              </a:rPr>
              <a:t>Introduction</a:t>
            </a:r>
          </a:p>
        </p:txBody>
      </p:sp>
      <p:sp>
        <p:nvSpPr>
          <p:cNvPr id="5123" name="Rectangle 3"/>
          <p:cNvSpPr>
            <a:spLocks noGrp="1" noChangeArrowheads="1"/>
          </p:cNvSpPr>
          <p:nvPr>
            <p:ph type="body" idx="1"/>
          </p:nvPr>
        </p:nvSpPr>
        <p:spPr>
          <a:xfrm>
            <a:off x="228599" y="677863"/>
            <a:ext cx="5562601" cy="3460947"/>
          </a:xfrm>
        </p:spPr>
        <p:txBody>
          <a:bodyPr/>
          <a:lstStyle/>
          <a:p>
            <a:pPr lvl="1"/>
            <a:r>
              <a:rPr lang="en-US" altLang="zh-HK" sz="2200" dirty="0">
                <a:ea typeface="新細明體" charset="-120"/>
              </a:rPr>
              <a:t>We want to answer the following questions</a:t>
            </a:r>
          </a:p>
          <a:p>
            <a:pPr lvl="1"/>
            <a:r>
              <a:rPr lang="en-US" altLang="zh-HK" sz="2200" dirty="0">
                <a:ea typeface="新細明體" charset="-120"/>
              </a:rPr>
              <a:t>What is the difference between hot and cold air in terms of atom’s behavior?</a:t>
            </a:r>
          </a:p>
          <a:p>
            <a:pPr lvl="1"/>
            <a:r>
              <a:rPr lang="en-US" altLang="zh-HK" sz="2200" dirty="0">
                <a:ea typeface="新細明體" charset="-120"/>
              </a:rPr>
              <a:t>How do the motion of atoms of a gas relate to its temperature and pressure?</a:t>
            </a:r>
          </a:p>
          <a:p>
            <a:pPr lvl="1"/>
            <a:r>
              <a:rPr lang="en-US" altLang="zh-HK" sz="2200" dirty="0">
                <a:ea typeface="新細明體" charset="-120"/>
              </a:rPr>
              <a:t>How does an engine or a refrigerator  work?</a:t>
            </a:r>
          </a:p>
        </p:txBody>
      </p:sp>
      <p:pic>
        <p:nvPicPr>
          <p:cNvPr id="5124" name="Picture 5" descr="18_00_Figure"/>
          <p:cNvPicPr>
            <a:picLocks noChangeAspect="1" noChangeArrowheads="1"/>
          </p:cNvPicPr>
          <p:nvPr/>
        </p:nvPicPr>
        <p:blipFill>
          <a:blip r:embed="rId3" cstate="print">
            <a:extLst>
              <a:ext uri="{28A0092B-C50C-407E-A947-70E740481C1C}">
                <a14:useLocalDpi xmlns:a14="http://schemas.microsoft.com/office/drawing/2010/main" val="0"/>
              </a:ext>
            </a:extLst>
          </a:blip>
          <a:srcRect b="3035"/>
          <a:stretch>
            <a:fillRect/>
          </a:stretch>
        </p:blipFill>
        <p:spPr bwMode="auto">
          <a:xfrm>
            <a:off x="6188314" y="579357"/>
            <a:ext cx="2153027" cy="15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974973" y="2125484"/>
            <a:ext cx="2209800" cy="2209800"/>
          </a:xfrm>
          <a:prstGeom prst="rect">
            <a:avLst/>
          </a:prstGeom>
        </p:spPr>
      </p:pic>
      <p:pic>
        <p:nvPicPr>
          <p:cNvPr id="3" name="Picture 2"/>
          <p:cNvPicPr>
            <a:picLocks noChangeAspect="1"/>
          </p:cNvPicPr>
          <p:nvPr/>
        </p:nvPicPr>
        <p:blipFill>
          <a:blip r:embed="rId5"/>
          <a:stretch>
            <a:fillRect/>
          </a:stretch>
        </p:blipFill>
        <p:spPr>
          <a:xfrm>
            <a:off x="5617937" y="4495800"/>
            <a:ext cx="3151035" cy="2228232"/>
          </a:xfrm>
          <a:prstGeom prst="rect">
            <a:avLst/>
          </a:prstGeom>
        </p:spPr>
      </p:pic>
      <p:pic>
        <p:nvPicPr>
          <p:cNvPr id="4" name="Picture 3"/>
          <p:cNvPicPr>
            <a:picLocks noChangeAspect="1"/>
          </p:cNvPicPr>
          <p:nvPr/>
        </p:nvPicPr>
        <p:blipFill>
          <a:blip r:embed="rId6"/>
          <a:stretch>
            <a:fillRect/>
          </a:stretch>
        </p:blipFill>
        <p:spPr>
          <a:xfrm>
            <a:off x="2209800" y="4224708"/>
            <a:ext cx="2455038" cy="263329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Meaning of the terms</a:t>
            </a:r>
          </a:p>
        </p:txBody>
      </p:sp>
      <p:sp>
        <p:nvSpPr>
          <p:cNvPr id="3" name="Content Placeholder 2"/>
          <p:cNvSpPr>
            <a:spLocks noGrp="1"/>
          </p:cNvSpPr>
          <p:nvPr>
            <p:ph idx="1"/>
          </p:nvPr>
        </p:nvSpPr>
        <p:spPr>
          <a:xfrm>
            <a:off x="228600" y="685800"/>
            <a:ext cx="8610600" cy="4547399"/>
          </a:xfrm>
        </p:spPr>
        <p:txBody>
          <a:bodyPr/>
          <a:lstStyle/>
          <a:p>
            <a:r>
              <a:rPr lang="en-US" dirty="0"/>
              <a:t>an</a:t>
            </a:r>
            <a:r>
              <a:rPr lang="en-US" baseline="30000" dirty="0"/>
              <a:t>2</a:t>
            </a:r>
            <a:r>
              <a:rPr lang="en-US" dirty="0"/>
              <a:t>/V</a:t>
            </a:r>
            <a:r>
              <a:rPr lang="en-US" baseline="30000" dirty="0"/>
              <a:t>2</a:t>
            </a:r>
            <a:r>
              <a:rPr lang="en-US" dirty="0"/>
              <a:t> represents the effect of attractive force between molecules. Adding this term means the actual pressure is larger than the measured one. Since two molecules/atoms are involved in an interaction, it is proportional to the square of numbers.</a:t>
            </a:r>
          </a:p>
          <a:p>
            <a:r>
              <a:rPr lang="en-US" dirty="0" err="1"/>
              <a:t>nb</a:t>
            </a:r>
            <a:r>
              <a:rPr lang="en-US" dirty="0"/>
              <a:t> represents the volume of the gas molecules. Molecules have size so the actually volume in which the molecules move is smaller.</a:t>
            </a:r>
          </a:p>
        </p:txBody>
      </p:sp>
    </p:spTree>
    <p:extLst>
      <p:ext uri="{BB962C8B-B14F-4D97-AF65-F5344CB8AC3E}">
        <p14:creationId xmlns:p14="http://schemas.microsoft.com/office/powerpoint/2010/main" val="404288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4800" y="76200"/>
            <a:ext cx="8839200" cy="515526"/>
          </a:xfrm>
        </p:spPr>
        <p:txBody>
          <a:bodyPr/>
          <a:lstStyle/>
          <a:p>
            <a:r>
              <a:rPr lang="en-US" altLang="zh-HK" i="1" dirty="0">
                <a:ea typeface="新細明體" charset="-120"/>
              </a:rPr>
              <a:t>What are </a:t>
            </a:r>
            <a:r>
              <a:rPr lang="en-US" altLang="zh-HK" i="1" dirty="0" err="1">
                <a:ea typeface="新細明體" charset="-120"/>
              </a:rPr>
              <a:t>pV</a:t>
            </a:r>
            <a:r>
              <a:rPr lang="en-US" altLang="zh-HK" dirty="0">
                <a:ea typeface="新細明體" charset="-120"/>
              </a:rPr>
              <a:t>-diagrams?</a:t>
            </a:r>
            <a:endParaRPr lang="el-GR" dirty="0">
              <a:latin typeface="Lucida Grande" pitchFamily="84" charset="0"/>
              <a:cs typeface="Times New Roman" pitchFamily="84" charset="0"/>
            </a:endParaRPr>
          </a:p>
        </p:txBody>
      </p:sp>
      <p:sp>
        <p:nvSpPr>
          <p:cNvPr id="14339" name="Text Box 3"/>
          <p:cNvSpPr txBox="1">
            <a:spLocks noChangeArrowheads="1"/>
          </p:cNvSpPr>
          <p:nvPr/>
        </p:nvSpPr>
        <p:spPr bwMode="auto">
          <a:xfrm>
            <a:off x="152400" y="685800"/>
            <a:ext cx="4876800" cy="6002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txBody>
          <a:bodyPr wrap="square" lIns="92075" tIns="46038" rIns="92075" bIns="46038">
            <a:spAutoFit/>
          </a:bodyPr>
          <a:lstStyle>
            <a:lvl1pPr marL="346075" indent="-346075">
              <a:tabLst>
                <a:tab pos="346075" algn="l"/>
              </a:tabLst>
              <a:defRPr sz="2400">
                <a:solidFill>
                  <a:schemeClr val="tx1"/>
                </a:solidFill>
                <a:latin typeface="Arial" charset="0"/>
              </a:defRPr>
            </a:lvl1pPr>
            <a:lvl2pPr marL="742950" indent="-285750">
              <a:tabLst>
                <a:tab pos="346075" algn="l"/>
              </a:tabLst>
              <a:defRPr sz="2400">
                <a:solidFill>
                  <a:schemeClr val="tx1"/>
                </a:solidFill>
                <a:latin typeface="Arial" charset="0"/>
              </a:defRPr>
            </a:lvl2pPr>
            <a:lvl3pPr marL="1143000" indent="-228600">
              <a:tabLst>
                <a:tab pos="346075" algn="l"/>
              </a:tabLst>
              <a:defRPr sz="2400">
                <a:solidFill>
                  <a:schemeClr val="tx1"/>
                </a:solidFill>
                <a:latin typeface="Arial" charset="0"/>
              </a:defRPr>
            </a:lvl3pPr>
            <a:lvl4pPr marL="1600200" indent="-228600">
              <a:tabLst>
                <a:tab pos="346075" algn="l"/>
              </a:tabLst>
              <a:defRPr sz="2400">
                <a:solidFill>
                  <a:schemeClr val="tx1"/>
                </a:solidFill>
                <a:latin typeface="Arial" charset="0"/>
              </a:defRPr>
            </a:lvl4pPr>
            <a:lvl5pPr marL="2057400" indent="-228600">
              <a:tabLst>
                <a:tab pos="346075" algn="l"/>
              </a:tabLst>
              <a:defRPr sz="2400">
                <a:solidFill>
                  <a:schemeClr val="tx1"/>
                </a:solidFill>
                <a:latin typeface="Arial" charset="0"/>
              </a:defRPr>
            </a:lvl5pPr>
            <a:lvl6pPr marL="2514600" indent="-228600" algn="r" eaLnBrk="0" fontAlgn="base" hangingPunct="0">
              <a:spcBef>
                <a:spcPct val="0"/>
              </a:spcBef>
              <a:spcAft>
                <a:spcPct val="0"/>
              </a:spcAft>
              <a:tabLst>
                <a:tab pos="346075" algn="l"/>
              </a:tabLst>
              <a:defRPr sz="2400">
                <a:solidFill>
                  <a:schemeClr val="tx1"/>
                </a:solidFill>
                <a:latin typeface="Arial" charset="0"/>
              </a:defRPr>
            </a:lvl6pPr>
            <a:lvl7pPr marL="2971800" indent="-228600" algn="r" eaLnBrk="0" fontAlgn="base" hangingPunct="0">
              <a:spcBef>
                <a:spcPct val="0"/>
              </a:spcBef>
              <a:spcAft>
                <a:spcPct val="0"/>
              </a:spcAft>
              <a:tabLst>
                <a:tab pos="346075" algn="l"/>
              </a:tabLst>
              <a:defRPr sz="2400">
                <a:solidFill>
                  <a:schemeClr val="tx1"/>
                </a:solidFill>
                <a:latin typeface="Arial" charset="0"/>
              </a:defRPr>
            </a:lvl7pPr>
            <a:lvl8pPr marL="3429000" indent="-228600" algn="r" eaLnBrk="0" fontAlgn="base" hangingPunct="0">
              <a:spcBef>
                <a:spcPct val="0"/>
              </a:spcBef>
              <a:spcAft>
                <a:spcPct val="0"/>
              </a:spcAft>
              <a:tabLst>
                <a:tab pos="346075" algn="l"/>
              </a:tabLst>
              <a:defRPr sz="2400">
                <a:solidFill>
                  <a:schemeClr val="tx1"/>
                </a:solidFill>
                <a:latin typeface="Arial" charset="0"/>
              </a:defRPr>
            </a:lvl8pPr>
            <a:lvl9pPr marL="3886200" indent="-228600" algn="r" eaLnBrk="0" fontAlgn="base" hangingPunct="0">
              <a:spcBef>
                <a:spcPct val="0"/>
              </a:spcBef>
              <a:spcAft>
                <a:spcPct val="0"/>
              </a:spcAft>
              <a:tabLst>
                <a:tab pos="346075" algn="l"/>
              </a:tabLst>
              <a:defRPr sz="2400">
                <a:solidFill>
                  <a:schemeClr val="tx1"/>
                </a:solidFill>
                <a:latin typeface="Arial" charset="0"/>
              </a:defRPr>
            </a:lvl9pPr>
          </a:lstStyle>
          <a:p>
            <a:pPr algn="l">
              <a:spcBef>
                <a:spcPct val="50000"/>
              </a:spcBef>
              <a:buClr>
                <a:srgbClr val="D33325"/>
              </a:buClr>
              <a:buFontTx/>
              <a:buChar char="•"/>
            </a:pPr>
            <a:r>
              <a:rPr lang="en-US" altLang="zh-HK" dirty="0" err="1">
                <a:latin typeface="Times New Roman" pitchFamily="84" charset="0"/>
                <a:ea typeface="新細明體" charset="-120"/>
              </a:rPr>
              <a:t>Behaviour</a:t>
            </a:r>
            <a:r>
              <a:rPr lang="en-US" altLang="zh-HK" dirty="0">
                <a:latin typeface="Times New Roman" pitchFamily="84" charset="0"/>
                <a:ea typeface="新細明體" charset="-120"/>
              </a:rPr>
              <a:t> of a gas is useful for designing engines, refrigerator</a:t>
            </a:r>
          </a:p>
          <a:p>
            <a:pPr algn="l">
              <a:spcBef>
                <a:spcPct val="50000"/>
              </a:spcBef>
              <a:buClr>
                <a:srgbClr val="D33325"/>
              </a:buClr>
              <a:buFontTx/>
              <a:buChar char="•"/>
            </a:pPr>
            <a:r>
              <a:rPr lang="en-US" altLang="zh-HK" dirty="0">
                <a:latin typeface="Times New Roman" pitchFamily="84" charset="0"/>
                <a:ea typeface="新細明體" charset="-120"/>
              </a:rPr>
              <a:t>It is necessary to know how p, V, T are related to design.</a:t>
            </a:r>
          </a:p>
          <a:p>
            <a:pPr algn="l">
              <a:spcBef>
                <a:spcPct val="50000"/>
              </a:spcBef>
              <a:buClr>
                <a:srgbClr val="D33325"/>
              </a:buClr>
              <a:buFontTx/>
              <a:buChar char="•"/>
            </a:pPr>
            <a:r>
              <a:rPr lang="en-US" altLang="zh-HK" dirty="0" err="1">
                <a:solidFill>
                  <a:srgbClr val="008000"/>
                </a:solidFill>
                <a:latin typeface="Times New Roman" pitchFamily="84" charset="0"/>
                <a:ea typeface="新細明體" charset="-120"/>
              </a:rPr>
              <a:t>pV</a:t>
            </a:r>
            <a:r>
              <a:rPr lang="en-US" altLang="zh-HK" dirty="0">
                <a:solidFill>
                  <a:srgbClr val="008000"/>
                </a:solidFill>
                <a:latin typeface="Times New Roman" pitchFamily="84" charset="0"/>
                <a:ea typeface="新細明體" charset="-120"/>
              </a:rPr>
              <a:t> diagram is useful for showing the </a:t>
            </a:r>
            <a:r>
              <a:rPr lang="en-US" altLang="zh-HK" dirty="0" err="1">
                <a:solidFill>
                  <a:srgbClr val="008000"/>
                </a:solidFill>
                <a:latin typeface="Times New Roman" pitchFamily="84" charset="0"/>
                <a:ea typeface="新細明體" charset="-120"/>
              </a:rPr>
              <a:t>behaviour</a:t>
            </a:r>
            <a:r>
              <a:rPr lang="en-US" altLang="zh-HK" dirty="0">
                <a:solidFill>
                  <a:srgbClr val="008000"/>
                </a:solidFill>
                <a:latin typeface="Times New Roman" pitchFamily="84" charset="0"/>
                <a:ea typeface="新細明體" charset="-120"/>
              </a:rPr>
              <a:t> of a gas for a fixed temperature. Tell you how p changes with V.</a:t>
            </a:r>
          </a:p>
          <a:p>
            <a:pPr algn="l">
              <a:spcBef>
                <a:spcPct val="50000"/>
              </a:spcBef>
              <a:buClr>
                <a:srgbClr val="D33325"/>
              </a:buClr>
              <a:buFontTx/>
              <a:buChar char="•"/>
            </a:pPr>
            <a:r>
              <a:rPr lang="en-US" altLang="zh-HK" dirty="0">
                <a:latin typeface="Times New Roman" pitchFamily="84" charset="0"/>
                <a:ea typeface="新細明體" charset="-120"/>
              </a:rPr>
              <a:t>A </a:t>
            </a:r>
            <a:r>
              <a:rPr lang="en-US" altLang="zh-HK" i="1" dirty="0" err="1">
                <a:latin typeface="Times New Roman" pitchFamily="84" charset="0"/>
                <a:ea typeface="新細明體" charset="-120"/>
              </a:rPr>
              <a:t>pV</a:t>
            </a:r>
            <a:r>
              <a:rPr lang="en-US" altLang="zh-HK" i="1" dirty="0">
                <a:latin typeface="Times New Roman" pitchFamily="84" charset="0"/>
                <a:ea typeface="新細明體" charset="-120"/>
              </a:rPr>
              <a:t>-diagram</a:t>
            </a:r>
            <a:r>
              <a:rPr lang="en-US" altLang="zh-HK" dirty="0">
                <a:latin typeface="Times New Roman" pitchFamily="84" charset="0"/>
                <a:ea typeface="新細明體" charset="-120"/>
              </a:rPr>
              <a:t> is a graph of pressure as a function of volume for different </a:t>
            </a:r>
            <a:r>
              <a:rPr lang="en-US" altLang="zh-HK" dirty="0" err="1">
                <a:latin typeface="Times New Roman" pitchFamily="84" charset="0"/>
                <a:ea typeface="新細明體" charset="-120"/>
              </a:rPr>
              <a:t>tempartures</a:t>
            </a:r>
            <a:r>
              <a:rPr lang="en-US" altLang="zh-HK" dirty="0">
                <a:latin typeface="Times New Roman" pitchFamily="84" charset="0"/>
                <a:ea typeface="新細明體" charset="-120"/>
              </a:rPr>
              <a:t>.</a:t>
            </a:r>
          </a:p>
          <a:p>
            <a:pPr algn="l">
              <a:spcBef>
                <a:spcPct val="50000"/>
              </a:spcBef>
              <a:buClr>
                <a:srgbClr val="D33325"/>
              </a:buClr>
              <a:buFontTx/>
              <a:buChar char="•"/>
            </a:pPr>
            <a:r>
              <a:rPr lang="en-US" altLang="zh-HK" dirty="0">
                <a:latin typeface="Times New Roman" pitchFamily="84" charset="0"/>
                <a:ea typeface="新細明體" charset="-120"/>
              </a:rPr>
              <a:t>Figure opposite is a </a:t>
            </a:r>
            <a:r>
              <a:rPr lang="en-US" altLang="zh-HK" i="1" dirty="0" err="1">
                <a:latin typeface="Times New Roman" pitchFamily="84" charset="0"/>
                <a:ea typeface="新細明體" charset="-120"/>
              </a:rPr>
              <a:t>pV</a:t>
            </a:r>
            <a:r>
              <a:rPr lang="en-US" altLang="zh-HK" i="1" dirty="0">
                <a:latin typeface="Times New Roman" pitchFamily="84" charset="0"/>
                <a:ea typeface="新細明體" charset="-120"/>
              </a:rPr>
              <a:t>-</a:t>
            </a:r>
            <a:r>
              <a:rPr lang="en-US" altLang="zh-HK" dirty="0">
                <a:latin typeface="Times New Roman" pitchFamily="84" charset="0"/>
                <a:ea typeface="新細明體" charset="-120"/>
              </a:rPr>
              <a:t>diagram for an ideal gas at various temperatures.</a:t>
            </a:r>
          </a:p>
        </p:txBody>
      </p:sp>
      <p:grpSp>
        <p:nvGrpSpPr>
          <p:cNvPr id="14" name="Group 13"/>
          <p:cNvGrpSpPr/>
          <p:nvPr/>
        </p:nvGrpSpPr>
        <p:grpSpPr>
          <a:xfrm>
            <a:off x="6096000" y="152400"/>
            <a:ext cx="2286000" cy="2336800"/>
            <a:chOff x="5638800" y="1219200"/>
            <a:chExt cx="2971800" cy="2870200"/>
          </a:xfrm>
        </p:grpSpPr>
        <p:pic>
          <p:nvPicPr>
            <p:cNvPr id="4" name="Picture 3"/>
            <p:cNvPicPr>
              <a:picLocks noChangeAspect="1"/>
            </p:cNvPicPr>
            <p:nvPr/>
          </p:nvPicPr>
          <p:blipFill>
            <a:blip r:embed="rId3"/>
            <a:stretch>
              <a:fillRect/>
            </a:stretch>
          </p:blipFill>
          <p:spPr>
            <a:xfrm>
              <a:off x="5638800" y="1219200"/>
              <a:ext cx="2794000" cy="2870200"/>
            </a:xfrm>
            <a:prstGeom prst="rect">
              <a:avLst/>
            </a:prstGeom>
          </p:spPr>
        </p:pic>
        <p:sp>
          <p:nvSpPr>
            <p:cNvPr id="5" name="TextBox 4"/>
            <p:cNvSpPr txBox="1"/>
            <p:nvPr/>
          </p:nvSpPr>
          <p:spPr>
            <a:xfrm>
              <a:off x="7543800" y="1981200"/>
              <a:ext cx="386076" cy="338554"/>
            </a:xfrm>
            <a:prstGeom prst="rect">
              <a:avLst/>
            </a:prstGeom>
            <a:noFill/>
          </p:spPr>
          <p:txBody>
            <a:bodyPr wrap="none" rtlCol="0">
              <a:spAutoFit/>
            </a:bodyPr>
            <a:lstStyle/>
            <a:p>
              <a:r>
                <a:rPr lang="en-US" sz="1600" dirty="0"/>
                <a:t>T</a:t>
              </a:r>
              <a:r>
                <a:rPr lang="en-US" sz="1600" baseline="-25000" dirty="0"/>
                <a:t>1</a:t>
              </a:r>
              <a:endParaRPr lang="en-US" sz="1600" dirty="0"/>
            </a:p>
          </p:txBody>
        </p:sp>
        <p:sp>
          <p:nvSpPr>
            <p:cNvPr id="9" name="TextBox 8"/>
            <p:cNvSpPr txBox="1"/>
            <p:nvPr/>
          </p:nvSpPr>
          <p:spPr>
            <a:xfrm>
              <a:off x="7843524" y="2133600"/>
              <a:ext cx="386076" cy="338554"/>
            </a:xfrm>
            <a:prstGeom prst="rect">
              <a:avLst/>
            </a:prstGeom>
            <a:noFill/>
          </p:spPr>
          <p:txBody>
            <a:bodyPr wrap="none" rtlCol="0">
              <a:spAutoFit/>
            </a:bodyPr>
            <a:lstStyle/>
            <a:p>
              <a:r>
                <a:rPr lang="en-US" sz="1600" dirty="0"/>
                <a:t>T</a:t>
              </a:r>
              <a:r>
                <a:rPr lang="en-US" sz="1600" baseline="-25000" dirty="0"/>
                <a:t>2</a:t>
              </a:r>
              <a:endParaRPr lang="en-US" sz="1600" dirty="0"/>
            </a:p>
          </p:txBody>
        </p:sp>
        <p:sp>
          <p:nvSpPr>
            <p:cNvPr id="10" name="TextBox 9"/>
            <p:cNvSpPr txBox="1"/>
            <p:nvPr/>
          </p:nvSpPr>
          <p:spPr>
            <a:xfrm>
              <a:off x="8224524" y="2328446"/>
              <a:ext cx="386076" cy="338554"/>
            </a:xfrm>
            <a:prstGeom prst="rect">
              <a:avLst/>
            </a:prstGeom>
            <a:noFill/>
          </p:spPr>
          <p:txBody>
            <a:bodyPr wrap="none" rtlCol="0">
              <a:spAutoFit/>
            </a:bodyPr>
            <a:lstStyle/>
            <a:p>
              <a:r>
                <a:rPr lang="en-US" sz="1600" dirty="0"/>
                <a:t>T</a:t>
              </a:r>
              <a:r>
                <a:rPr lang="en-US" sz="1600" baseline="-25000" dirty="0"/>
                <a:t>3</a:t>
              </a:r>
              <a:endParaRPr lang="en-US" sz="1600" dirty="0"/>
            </a:p>
          </p:txBody>
        </p:sp>
        <p:cxnSp>
          <p:nvCxnSpPr>
            <p:cNvPr id="7" name="Straight Connector 6"/>
            <p:cNvCxnSpPr>
              <a:stCxn id="5" idx="2"/>
            </p:cNvCxnSpPr>
            <p:nvPr/>
          </p:nvCxnSpPr>
          <p:spPr bwMode="auto">
            <a:xfrm flipH="1">
              <a:off x="7620000" y="2319754"/>
              <a:ext cx="116838" cy="194846"/>
            </a:xfrm>
            <a:prstGeom prst="line">
              <a:avLst/>
            </a:prstGeom>
            <a:gradFill rotWithShape="0">
              <a:gsLst>
                <a:gs pos="0">
                  <a:schemeClr val="accent1"/>
                </a:gs>
                <a:gs pos="100000">
                  <a:schemeClr val="bg1"/>
                </a:gs>
              </a:gsLst>
              <a:lin ang="5400000" scaled="1"/>
            </a:gradFill>
            <a:ln w="34925" cap="flat" cmpd="sng" algn="ctr">
              <a:solidFill>
                <a:schemeClr val="bg1">
                  <a:lumMod val="65000"/>
                </a:schemeClr>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flipH="1">
              <a:off x="7924800" y="2438400"/>
              <a:ext cx="76200" cy="457200"/>
            </a:xfrm>
            <a:prstGeom prst="line">
              <a:avLst/>
            </a:prstGeom>
            <a:gradFill rotWithShape="0">
              <a:gsLst>
                <a:gs pos="0">
                  <a:schemeClr val="accent1"/>
                </a:gs>
                <a:gs pos="100000">
                  <a:schemeClr val="bg1"/>
                </a:gs>
              </a:gsLst>
              <a:lin ang="5400000" scaled="1"/>
            </a:gradFill>
            <a:ln w="34925" cap="flat" cmpd="sng" algn="ctr">
              <a:solidFill>
                <a:srgbClr val="A6A6A6"/>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4" idx="3"/>
            </p:cNvCxnSpPr>
            <p:nvPr/>
          </p:nvCxnSpPr>
          <p:spPr bwMode="auto">
            <a:xfrm flipH="1">
              <a:off x="8229600" y="2654300"/>
              <a:ext cx="203200" cy="393700"/>
            </a:xfrm>
            <a:prstGeom prst="line">
              <a:avLst/>
            </a:prstGeom>
            <a:gradFill rotWithShape="0">
              <a:gsLst>
                <a:gs pos="0">
                  <a:schemeClr val="accent1"/>
                </a:gs>
                <a:gs pos="100000">
                  <a:schemeClr val="bg1"/>
                </a:gs>
              </a:gsLst>
              <a:lin ang="5400000" scaled="1"/>
            </a:gradFill>
            <a:ln w="34925" cap="flat" cmpd="sng" algn="ctr">
              <a:solidFill>
                <a:srgbClr val="A6A6A6"/>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TextBox 1"/>
          <p:cNvSpPr txBox="1"/>
          <p:nvPr/>
        </p:nvSpPr>
        <p:spPr>
          <a:xfrm>
            <a:off x="5105400" y="3352800"/>
            <a:ext cx="3581250" cy="1200328"/>
          </a:xfrm>
          <a:prstGeom prst="rect">
            <a:avLst/>
          </a:prstGeom>
          <a:solidFill>
            <a:schemeClr val="accent1">
              <a:lumMod val="20000"/>
              <a:lumOff val="80000"/>
            </a:schemeClr>
          </a:solidFill>
        </p:spPr>
        <p:txBody>
          <a:bodyPr wrap="square" rtlCol="0">
            <a:spAutoFit/>
          </a:bodyPr>
          <a:lstStyle/>
          <a:p>
            <a:pPr algn="l"/>
            <a:r>
              <a:rPr lang="en-US" dirty="0"/>
              <a:t>We can use PV diagram to represents the processes in an engine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Example of using PV diagram</a:t>
            </a:r>
          </a:p>
        </p:txBody>
      </p:sp>
      <p:sp>
        <p:nvSpPr>
          <p:cNvPr id="3" name="Content Placeholder 2"/>
          <p:cNvSpPr>
            <a:spLocks noGrp="1"/>
          </p:cNvSpPr>
          <p:nvPr>
            <p:ph idx="1"/>
          </p:nvPr>
        </p:nvSpPr>
        <p:spPr>
          <a:xfrm>
            <a:off x="228600" y="685800"/>
            <a:ext cx="5715000" cy="1440394"/>
          </a:xfrm>
        </p:spPr>
        <p:txBody>
          <a:bodyPr/>
          <a:lstStyle/>
          <a:p>
            <a:r>
              <a:rPr lang="en-US" sz="2400" dirty="0"/>
              <a:t>We use PV diagram to show the processes in an engine</a:t>
            </a:r>
          </a:p>
          <a:p>
            <a:r>
              <a:rPr lang="en-US" sz="2400" dirty="0"/>
              <a:t>4 stroke engine and its PV diagram</a:t>
            </a:r>
          </a:p>
        </p:txBody>
      </p:sp>
      <p:pic>
        <p:nvPicPr>
          <p:cNvPr id="7" name="Picture 6">
            <a:extLst>
              <a:ext uri="{FF2B5EF4-FFF2-40B4-BE49-F238E27FC236}">
                <a16:creationId xmlns:a16="http://schemas.microsoft.com/office/drawing/2014/main" id="{64AFA2C8-9E40-854D-B958-2428289F40B9}"/>
              </a:ext>
            </a:extLst>
          </p:cNvPr>
          <p:cNvPicPr>
            <a:picLocks noChangeAspect="1"/>
          </p:cNvPicPr>
          <p:nvPr/>
        </p:nvPicPr>
        <p:blipFill>
          <a:blip r:embed="rId2"/>
          <a:stretch>
            <a:fillRect/>
          </a:stretch>
        </p:blipFill>
        <p:spPr>
          <a:xfrm>
            <a:off x="609600" y="2667000"/>
            <a:ext cx="3802944" cy="3333750"/>
          </a:xfrm>
          <a:prstGeom prst="rect">
            <a:avLst/>
          </a:prstGeom>
        </p:spPr>
      </p:pic>
      <p:pic>
        <p:nvPicPr>
          <p:cNvPr id="8" name="Picture 7">
            <a:extLst>
              <a:ext uri="{FF2B5EF4-FFF2-40B4-BE49-F238E27FC236}">
                <a16:creationId xmlns:a16="http://schemas.microsoft.com/office/drawing/2014/main" id="{3B5D6584-990B-4649-BE6C-9A84D04CA781}"/>
              </a:ext>
            </a:extLst>
          </p:cNvPr>
          <p:cNvPicPr>
            <a:picLocks noChangeAspect="1"/>
          </p:cNvPicPr>
          <p:nvPr/>
        </p:nvPicPr>
        <p:blipFill rotWithShape="1">
          <a:blip r:embed="rId3"/>
          <a:srcRect r="46255"/>
          <a:stretch/>
        </p:blipFill>
        <p:spPr>
          <a:xfrm>
            <a:off x="5943600" y="307094"/>
            <a:ext cx="2708520" cy="2957474"/>
          </a:xfrm>
          <a:prstGeom prst="rect">
            <a:avLst/>
          </a:prstGeom>
        </p:spPr>
      </p:pic>
      <p:pic>
        <p:nvPicPr>
          <p:cNvPr id="9" name="Picture 8">
            <a:extLst>
              <a:ext uri="{FF2B5EF4-FFF2-40B4-BE49-F238E27FC236}">
                <a16:creationId xmlns:a16="http://schemas.microsoft.com/office/drawing/2014/main" id="{BAAEF35F-4446-D445-A368-D6AEA80C19D5}"/>
              </a:ext>
            </a:extLst>
          </p:cNvPr>
          <p:cNvPicPr>
            <a:picLocks noChangeAspect="1"/>
          </p:cNvPicPr>
          <p:nvPr/>
        </p:nvPicPr>
        <p:blipFill rotWithShape="1">
          <a:blip r:embed="rId3"/>
          <a:srcRect l="50923" t="-1886" r="-4668" b="1886"/>
          <a:stretch/>
        </p:blipFill>
        <p:spPr>
          <a:xfrm>
            <a:off x="5791200" y="3487440"/>
            <a:ext cx="2860920" cy="3123881"/>
          </a:xfrm>
          <a:prstGeom prst="rect">
            <a:avLst/>
          </a:prstGeom>
        </p:spPr>
      </p:pic>
      <p:cxnSp>
        <p:nvCxnSpPr>
          <p:cNvPr id="11" name="Straight Arrow Connector 10">
            <a:extLst>
              <a:ext uri="{FF2B5EF4-FFF2-40B4-BE49-F238E27FC236}">
                <a16:creationId xmlns:a16="http://schemas.microsoft.com/office/drawing/2014/main" id="{D95BE835-A08F-B747-99D4-E76C9D2E8F24}"/>
              </a:ext>
            </a:extLst>
          </p:cNvPr>
          <p:cNvCxnSpPr/>
          <p:nvPr/>
        </p:nvCxnSpPr>
        <p:spPr bwMode="auto">
          <a:xfrm flipH="1">
            <a:off x="2895600" y="2126194"/>
            <a:ext cx="3657600" cy="3055406"/>
          </a:xfrm>
          <a:prstGeom prst="straightConnector1">
            <a:avLst/>
          </a:prstGeom>
          <a:gradFill rotWithShape="0">
            <a:gsLst>
              <a:gs pos="0">
                <a:schemeClr val="accent1"/>
              </a:gs>
              <a:gs pos="100000">
                <a:schemeClr val="bg1"/>
              </a:gs>
            </a:gsLst>
            <a:lin ang="5400000" scaled="1"/>
          </a:gradFill>
          <a:ln w="34925" cap="flat" cmpd="sng" algn="ctr">
            <a:solidFill>
              <a:srgbClr val="FFFF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DA043C20-5F46-8F42-BD6D-3D7AEBC64C1A}"/>
              </a:ext>
            </a:extLst>
          </p:cNvPr>
          <p:cNvCxnSpPr/>
          <p:nvPr/>
        </p:nvCxnSpPr>
        <p:spPr bwMode="auto">
          <a:xfrm flipH="1">
            <a:off x="1981200" y="2349066"/>
            <a:ext cx="6172200" cy="2070534"/>
          </a:xfrm>
          <a:prstGeom prst="straightConnector1">
            <a:avLst/>
          </a:prstGeom>
          <a:gradFill rotWithShape="0">
            <a:gsLst>
              <a:gs pos="0">
                <a:schemeClr val="accent1"/>
              </a:gs>
              <a:gs pos="100000">
                <a:schemeClr val="bg1"/>
              </a:gs>
            </a:gsLst>
            <a:lin ang="5400000" scaled="1"/>
          </a:gradFill>
          <a:ln w="34925"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6C207AC-BA38-454C-A6DB-E58AA6DA9F59}"/>
              </a:ext>
            </a:extLst>
          </p:cNvPr>
          <p:cNvCxnSpPr/>
          <p:nvPr/>
        </p:nvCxnSpPr>
        <p:spPr bwMode="auto">
          <a:xfrm flipH="1" flipV="1">
            <a:off x="1981200" y="3358642"/>
            <a:ext cx="4267200" cy="1746758"/>
          </a:xfrm>
          <a:prstGeom prst="straightConnector1">
            <a:avLst/>
          </a:prstGeom>
          <a:gradFill rotWithShape="0">
            <a:gsLst>
              <a:gs pos="0">
                <a:schemeClr val="accent1"/>
              </a:gs>
              <a:gs pos="100000">
                <a:schemeClr val="bg1"/>
              </a:gs>
            </a:gsLst>
            <a:lin ang="5400000" scaled="1"/>
          </a:gradFill>
          <a:ln w="34925" cap="flat" cmpd="sng" algn="ctr">
            <a:solidFill>
              <a:schemeClr val="accent1">
                <a:lumMod val="75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54A046B-781E-D147-AFD7-EE7F13AB0917}"/>
              </a:ext>
            </a:extLst>
          </p:cNvPr>
          <p:cNvCxnSpPr/>
          <p:nvPr/>
        </p:nvCxnSpPr>
        <p:spPr bwMode="auto">
          <a:xfrm flipH="1" flipV="1">
            <a:off x="2396880" y="4960406"/>
            <a:ext cx="5070720" cy="899588"/>
          </a:xfrm>
          <a:prstGeom prst="straightConnector1">
            <a:avLst/>
          </a:prstGeom>
          <a:gradFill rotWithShape="0">
            <a:gsLst>
              <a:gs pos="0">
                <a:schemeClr val="accent1"/>
              </a:gs>
              <a:gs pos="100000">
                <a:schemeClr val="bg1"/>
              </a:gs>
            </a:gsLst>
            <a:lin ang="5400000" scaled="1"/>
          </a:gradFill>
          <a:ln w="34925" cap="flat" cmpd="sng" algn="ctr">
            <a:solidFill>
              <a:schemeClr val="accent2">
                <a:lumMod val="60000"/>
                <a:lumOff val="4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4365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 and VT diagram for ideal gas</a:t>
            </a:r>
          </a:p>
        </p:txBody>
      </p:sp>
      <p:sp>
        <p:nvSpPr>
          <p:cNvPr id="3" name="Content Placeholder 2"/>
          <p:cNvSpPr>
            <a:spLocks noGrp="1"/>
          </p:cNvSpPr>
          <p:nvPr>
            <p:ph idx="1"/>
          </p:nvPr>
        </p:nvSpPr>
        <p:spPr>
          <a:xfrm>
            <a:off x="228600" y="685800"/>
            <a:ext cx="5867400" cy="6370975"/>
          </a:xfrm>
        </p:spPr>
        <p:txBody>
          <a:bodyPr/>
          <a:lstStyle/>
          <a:p>
            <a:r>
              <a:rPr lang="en-US" dirty="0"/>
              <a:t>PT diagram consists of straight lines showing P vs T</a:t>
            </a:r>
          </a:p>
          <a:p>
            <a:r>
              <a:rPr lang="en-US" dirty="0"/>
              <a:t>Slope proportional to inverse of volume</a:t>
            </a:r>
          </a:p>
          <a:p>
            <a:r>
              <a:rPr lang="en-US" dirty="0"/>
              <a:t>Volume A&lt;B&lt;C</a:t>
            </a:r>
          </a:p>
          <a:p>
            <a:r>
              <a:rPr lang="en-US" dirty="0"/>
              <a:t>VT diagram also consists of straight lines showing V vs T</a:t>
            </a:r>
          </a:p>
          <a:p>
            <a:r>
              <a:rPr lang="en-US" dirty="0"/>
              <a:t>Slope proportional to inverse of pressure</a:t>
            </a:r>
          </a:p>
        </p:txBody>
      </p:sp>
      <p:pic>
        <p:nvPicPr>
          <p:cNvPr id="4" name="Picture 3"/>
          <p:cNvPicPr>
            <a:picLocks noChangeAspect="1"/>
          </p:cNvPicPr>
          <p:nvPr/>
        </p:nvPicPr>
        <p:blipFill>
          <a:blip r:embed="rId2"/>
          <a:stretch>
            <a:fillRect/>
          </a:stretch>
        </p:blipFill>
        <p:spPr>
          <a:xfrm>
            <a:off x="5946588" y="685800"/>
            <a:ext cx="3110100" cy="2128838"/>
          </a:xfrm>
          <a:prstGeom prst="rect">
            <a:avLst/>
          </a:prstGeom>
        </p:spPr>
      </p:pic>
      <p:pic>
        <p:nvPicPr>
          <p:cNvPr id="5" name="Picture 4"/>
          <p:cNvPicPr>
            <a:picLocks noChangeAspect="1"/>
          </p:cNvPicPr>
          <p:nvPr/>
        </p:nvPicPr>
        <p:blipFill>
          <a:blip r:embed="rId3"/>
          <a:stretch>
            <a:fillRect/>
          </a:stretch>
        </p:blipFill>
        <p:spPr>
          <a:xfrm>
            <a:off x="5926408" y="3200400"/>
            <a:ext cx="3217592" cy="3517900"/>
          </a:xfrm>
          <a:prstGeom prst="rect">
            <a:avLst/>
          </a:prstGeom>
        </p:spPr>
      </p:pic>
    </p:spTree>
    <p:extLst>
      <p:ext uri="{BB962C8B-B14F-4D97-AF65-F5344CB8AC3E}">
        <p14:creationId xmlns:p14="http://schemas.microsoft.com/office/powerpoint/2010/main" val="1339387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38125" y="2441575"/>
            <a:ext cx="8677275" cy="2631490"/>
          </a:xfrm>
        </p:spPr>
        <p:txBody>
          <a:bodyPr/>
          <a:lstStyle/>
          <a:p>
            <a:r>
              <a:rPr lang="en-US" dirty="0"/>
              <a:t>Properties of matter in terms of  behavior of atoms and molecules</a:t>
            </a:r>
          </a:p>
        </p:txBody>
      </p:sp>
      <p:sp>
        <p:nvSpPr>
          <p:cNvPr id="6" name="Title 5"/>
          <p:cNvSpPr>
            <a:spLocks noGrp="1"/>
          </p:cNvSpPr>
          <p:nvPr>
            <p:ph type="ctrTitle"/>
          </p:nvPr>
        </p:nvSpPr>
        <p:spPr>
          <a:xfrm>
            <a:off x="206375" y="893224"/>
            <a:ext cx="8709025" cy="1490152"/>
          </a:xfrm>
        </p:spPr>
        <p:txBody>
          <a:bodyPr/>
          <a:lstStyle/>
          <a:p>
            <a:r>
              <a:rPr lang="en-US" dirty="0"/>
              <a:t>Microscopic model of matter</a:t>
            </a:r>
          </a:p>
        </p:txBody>
      </p:sp>
    </p:spTree>
    <p:extLst>
      <p:ext uri="{BB962C8B-B14F-4D97-AF65-F5344CB8AC3E}">
        <p14:creationId xmlns:p14="http://schemas.microsoft.com/office/powerpoint/2010/main" val="3167568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What are in gas, liquid, solid?</a:t>
            </a:r>
          </a:p>
        </p:txBody>
      </p:sp>
      <p:sp>
        <p:nvSpPr>
          <p:cNvPr id="3" name="Content Placeholder 2"/>
          <p:cNvSpPr>
            <a:spLocks noGrp="1"/>
          </p:cNvSpPr>
          <p:nvPr>
            <p:ph idx="1"/>
          </p:nvPr>
        </p:nvSpPr>
        <p:spPr>
          <a:xfrm>
            <a:off x="228600" y="685800"/>
            <a:ext cx="5105400" cy="6093975"/>
          </a:xfrm>
        </p:spPr>
        <p:txBody>
          <a:bodyPr/>
          <a:lstStyle/>
          <a:p>
            <a:r>
              <a:rPr lang="en-US" sz="2400" dirty="0"/>
              <a:t>Gas, liquids, solids consist of molecules, atoms, or ions</a:t>
            </a:r>
          </a:p>
          <a:p>
            <a:r>
              <a:rPr lang="en-US" sz="2400" dirty="0"/>
              <a:t>Between them, there are attractive forces and </a:t>
            </a:r>
            <a:r>
              <a:rPr lang="en-US" sz="2400" dirty="0" err="1"/>
              <a:t>replusive</a:t>
            </a:r>
            <a:r>
              <a:rPr lang="en-US" sz="2400" dirty="0"/>
              <a:t>.</a:t>
            </a:r>
          </a:p>
          <a:p>
            <a:r>
              <a:rPr lang="en-US" sz="2400" dirty="0"/>
              <a:t>Distance between molecules is largest in gas &gt; distance in liquid&gt; distance in solids</a:t>
            </a:r>
          </a:p>
          <a:p>
            <a:r>
              <a:rPr lang="en-US" sz="2400" dirty="0"/>
              <a:t>Molecules in gas, liquid can move around</a:t>
            </a:r>
          </a:p>
          <a:p>
            <a:r>
              <a:rPr lang="en-US" sz="2400" dirty="0"/>
              <a:t>Molecules in solids are fixed in position</a:t>
            </a:r>
          </a:p>
          <a:p>
            <a:r>
              <a:rPr lang="en-US" sz="2400" dirty="0"/>
              <a:t>At finite temperature, they all have random motion</a:t>
            </a:r>
          </a:p>
        </p:txBody>
      </p:sp>
      <p:pic>
        <p:nvPicPr>
          <p:cNvPr id="4" name="Picture 3"/>
          <p:cNvPicPr>
            <a:picLocks noChangeAspect="1"/>
          </p:cNvPicPr>
          <p:nvPr/>
        </p:nvPicPr>
        <p:blipFill>
          <a:blip r:embed="rId2"/>
          <a:stretch>
            <a:fillRect/>
          </a:stretch>
        </p:blipFill>
        <p:spPr>
          <a:xfrm>
            <a:off x="5410200" y="914400"/>
            <a:ext cx="3352800" cy="5588000"/>
          </a:xfrm>
          <a:prstGeom prst="rect">
            <a:avLst/>
          </a:prstGeom>
        </p:spPr>
      </p:pic>
    </p:spTree>
    <p:extLst>
      <p:ext uri="{BB962C8B-B14F-4D97-AF65-F5344CB8AC3E}">
        <p14:creationId xmlns:p14="http://schemas.microsoft.com/office/powerpoint/2010/main" val="3133336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76200"/>
            <a:ext cx="8763000" cy="515526"/>
          </a:xfrm>
        </p:spPr>
        <p:txBody>
          <a:bodyPr/>
          <a:lstStyle/>
          <a:p>
            <a:r>
              <a:rPr lang="en-US" altLang="zh-HK" dirty="0">
                <a:ea typeface="新細明體" charset="-120"/>
              </a:rPr>
              <a:t>Force between atoms and molecules</a:t>
            </a:r>
          </a:p>
        </p:txBody>
      </p:sp>
      <p:sp>
        <p:nvSpPr>
          <p:cNvPr id="15363" name="Rectangle 3"/>
          <p:cNvSpPr>
            <a:spLocks noGrp="1" noChangeArrowheads="1"/>
          </p:cNvSpPr>
          <p:nvPr>
            <p:ph type="body" idx="1"/>
          </p:nvPr>
        </p:nvSpPr>
        <p:spPr>
          <a:xfrm>
            <a:off x="304800" y="762000"/>
            <a:ext cx="5638800" cy="5041380"/>
          </a:xfrm>
        </p:spPr>
        <p:txBody>
          <a:bodyPr/>
          <a:lstStyle/>
          <a:p>
            <a:pPr marL="457200" lvl="1" indent="-342900">
              <a:lnSpc>
                <a:spcPct val="90000"/>
              </a:lnSpc>
              <a:tabLst>
                <a:tab pos="401638" algn="l"/>
              </a:tabLst>
            </a:pPr>
            <a:r>
              <a:rPr lang="en-US" altLang="zh-HK" sz="2400" dirty="0">
                <a:ea typeface="新細明體" charset="-120"/>
              </a:rPr>
              <a:t>Figure at the right shows how the force between molecules and their interaction potential energy depend on their separation </a:t>
            </a:r>
            <a:r>
              <a:rPr lang="en-US" altLang="zh-HK" sz="2400" i="1" dirty="0">
                <a:ea typeface="新細明體" charset="-120"/>
              </a:rPr>
              <a:t>r</a:t>
            </a:r>
            <a:r>
              <a:rPr lang="en-US" altLang="zh-HK" sz="2400" dirty="0">
                <a:ea typeface="新細明體" charset="-120"/>
              </a:rPr>
              <a:t>. Force is related to the slope of the potential energy by</a:t>
            </a:r>
          </a:p>
          <a:p>
            <a:pPr marL="457200" lvl="1" indent="-342900">
              <a:lnSpc>
                <a:spcPct val="90000"/>
              </a:lnSpc>
              <a:tabLst>
                <a:tab pos="401638" algn="l"/>
              </a:tabLst>
            </a:pPr>
            <a:endParaRPr lang="en-US" altLang="zh-HK" sz="2400" dirty="0">
              <a:ea typeface="新細明體" charset="-120"/>
            </a:endParaRPr>
          </a:p>
          <a:p>
            <a:pPr marL="457200" lvl="1" indent="-342900">
              <a:lnSpc>
                <a:spcPct val="90000"/>
              </a:lnSpc>
              <a:tabLst>
                <a:tab pos="401638" algn="l"/>
              </a:tabLst>
            </a:pPr>
            <a:r>
              <a:rPr lang="en-US" altLang="zh-HK" sz="2400" dirty="0">
                <a:ea typeface="新細明體" charset="-120"/>
              </a:rPr>
              <a:t>Large separation: attraction between two molecules</a:t>
            </a:r>
          </a:p>
          <a:p>
            <a:pPr marL="457200" lvl="1" indent="-342900">
              <a:lnSpc>
                <a:spcPct val="90000"/>
              </a:lnSpc>
              <a:tabLst>
                <a:tab pos="401638" algn="l"/>
              </a:tabLst>
            </a:pPr>
            <a:r>
              <a:rPr lang="en-US" altLang="zh-HK" sz="2400" dirty="0">
                <a:ea typeface="新細明體" charset="-120"/>
              </a:rPr>
              <a:t>Small separation: repulsion between two molecules</a:t>
            </a:r>
          </a:p>
          <a:p>
            <a:pPr marL="457200" lvl="1" indent="-342900">
              <a:lnSpc>
                <a:spcPct val="90000"/>
              </a:lnSpc>
              <a:tabLst>
                <a:tab pos="401638" algn="l"/>
              </a:tabLst>
            </a:pPr>
            <a:r>
              <a:rPr lang="en-US" altLang="zh-HK" sz="2400" dirty="0">
                <a:ea typeface="新細明體" charset="-120"/>
              </a:rPr>
              <a:t>Low temperatures, gas becomes solid and liquid due to the attractive force.</a:t>
            </a:r>
          </a:p>
        </p:txBody>
      </p:sp>
      <p:pic>
        <p:nvPicPr>
          <p:cNvPr id="15365" name="Picture 5" descr="18_Figure09-I"/>
          <p:cNvPicPr>
            <a:picLocks noChangeAspect="1" noChangeArrowheads="1"/>
          </p:cNvPicPr>
          <p:nvPr/>
        </p:nvPicPr>
        <p:blipFill>
          <a:blip r:embed="rId3" cstate="print">
            <a:extLst>
              <a:ext uri="{28A0092B-C50C-407E-A947-70E740481C1C}">
                <a14:useLocalDpi xmlns:a14="http://schemas.microsoft.com/office/drawing/2010/main" val="0"/>
              </a:ext>
            </a:extLst>
          </a:blip>
          <a:srcRect b="2289"/>
          <a:stretch>
            <a:fillRect/>
          </a:stretch>
        </p:blipFill>
        <p:spPr bwMode="auto">
          <a:xfrm>
            <a:off x="7162800" y="5392257"/>
            <a:ext cx="1316496" cy="14889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2133600" y="2619816"/>
            <a:ext cx="1981200" cy="400110"/>
          </a:xfrm>
          <a:prstGeom prst="rect">
            <a:avLst/>
          </a:prstGeom>
          <a:noFill/>
        </p:spPr>
        <p:txBody>
          <a:bodyPr wrap="square" rtlCol="0">
            <a:spAutoFit/>
          </a:bodyPr>
          <a:lstStyle/>
          <a:p>
            <a:r>
              <a:rPr lang="en-US" sz="2000" dirty="0" err="1"/>
              <a:t>F</a:t>
            </a:r>
            <a:r>
              <a:rPr lang="en-US" sz="2000" baseline="-25000" dirty="0" err="1"/>
              <a:t>r</a:t>
            </a:r>
            <a:r>
              <a:rPr lang="en-US" sz="2000" dirty="0"/>
              <a:t>(r) = -</a:t>
            </a:r>
            <a:r>
              <a:rPr lang="en-US" sz="2000" dirty="0" err="1"/>
              <a:t>dU</a:t>
            </a:r>
            <a:r>
              <a:rPr lang="en-US" sz="2000" dirty="0"/>
              <a:t>/</a:t>
            </a:r>
            <a:r>
              <a:rPr lang="en-US" sz="2000" dirty="0" err="1"/>
              <a:t>dr</a:t>
            </a:r>
            <a:endParaRPr lang="en-US" sz="2000" dirty="0"/>
          </a:p>
        </p:txBody>
      </p:sp>
      <p:pic>
        <p:nvPicPr>
          <p:cNvPr id="3" name="Picture 2"/>
          <p:cNvPicPr>
            <a:picLocks noChangeAspect="1"/>
          </p:cNvPicPr>
          <p:nvPr/>
        </p:nvPicPr>
        <p:blipFill>
          <a:blip r:embed="rId4"/>
          <a:stretch>
            <a:fillRect/>
          </a:stretch>
        </p:blipFill>
        <p:spPr>
          <a:xfrm>
            <a:off x="6479124" y="2608434"/>
            <a:ext cx="2586814" cy="2783823"/>
          </a:xfrm>
          <a:prstGeom prst="rect">
            <a:avLst/>
          </a:prstGeom>
        </p:spPr>
      </p:pic>
      <p:pic>
        <p:nvPicPr>
          <p:cNvPr id="4" name="Picture 3"/>
          <p:cNvPicPr>
            <a:picLocks noChangeAspect="1"/>
          </p:cNvPicPr>
          <p:nvPr/>
        </p:nvPicPr>
        <p:blipFill>
          <a:blip r:embed="rId5"/>
          <a:stretch>
            <a:fillRect/>
          </a:stretch>
        </p:blipFill>
        <p:spPr>
          <a:xfrm>
            <a:off x="6497053" y="672980"/>
            <a:ext cx="2342147" cy="1854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76200"/>
            <a:ext cx="8839200" cy="931024"/>
          </a:xfrm>
        </p:spPr>
        <p:txBody>
          <a:bodyPr/>
          <a:lstStyle/>
          <a:p>
            <a:r>
              <a:rPr lang="en-US" altLang="zh-HK" dirty="0">
                <a:ea typeface="新細明體" charset="-120"/>
              </a:rPr>
              <a:t>Kinetic-molecular model of an ideal gas (kinetic theory)</a:t>
            </a:r>
          </a:p>
        </p:txBody>
      </p:sp>
      <p:sp>
        <p:nvSpPr>
          <p:cNvPr id="18435" name="Rectangle 3"/>
          <p:cNvSpPr>
            <a:spLocks noGrp="1" noChangeArrowheads="1"/>
          </p:cNvSpPr>
          <p:nvPr>
            <p:ph type="body" idx="1"/>
          </p:nvPr>
        </p:nvSpPr>
        <p:spPr>
          <a:xfrm>
            <a:off x="76200" y="990600"/>
            <a:ext cx="8915400" cy="5601202"/>
          </a:xfrm>
        </p:spPr>
        <p:txBody>
          <a:bodyPr/>
          <a:lstStyle/>
          <a:p>
            <a:pPr marL="685800" lvl="1" indent="-571500">
              <a:lnSpc>
                <a:spcPct val="90000"/>
              </a:lnSpc>
            </a:pPr>
            <a:r>
              <a:rPr lang="en-US" altLang="zh-HK" sz="2800" dirty="0">
                <a:solidFill>
                  <a:srgbClr val="FF6600"/>
                </a:solidFill>
                <a:ea typeface="新細明體" charset="-120"/>
              </a:rPr>
              <a:t>We want to understand the ideal gas behavior through a kinetic molecular model</a:t>
            </a:r>
          </a:p>
          <a:p>
            <a:pPr marL="685800" lvl="1" indent="-571500">
              <a:lnSpc>
                <a:spcPct val="90000"/>
              </a:lnSpc>
            </a:pPr>
            <a:r>
              <a:rPr lang="en-US" altLang="zh-HK" sz="2800" dirty="0">
                <a:ea typeface="新細明體" charset="-120"/>
              </a:rPr>
              <a:t>The assumptions of the </a:t>
            </a:r>
            <a:r>
              <a:rPr lang="en-US" altLang="zh-HK" sz="2800" i="1" dirty="0">
                <a:ea typeface="新細明體" charset="-120"/>
              </a:rPr>
              <a:t>kinetic-molecular model</a:t>
            </a:r>
            <a:r>
              <a:rPr lang="en-US" altLang="zh-HK" sz="2800" dirty="0">
                <a:ea typeface="新細明體" charset="-120"/>
              </a:rPr>
              <a:t> are:</a:t>
            </a:r>
          </a:p>
          <a:p>
            <a:pPr marL="1336675" lvl="2" indent="-533400">
              <a:lnSpc>
                <a:spcPct val="90000"/>
              </a:lnSpc>
              <a:buFont typeface="Arial" charset="0"/>
              <a:buAutoNum type="arabicPeriod"/>
            </a:pPr>
            <a:r>
              <a:rPr lang="en-US" altLang="zh-HK" sz="2600" dirty="0">
                <a:ea typeface="新細明體" charset="-120"/>
              </a:rPr>
              <a:t>A container contains a very large number of identical molecules.</a:t>
            </a:r>
          </a:p>
          <a:p>
            <a:pPr marL="1336675" lvl="2" indent="-533400">
              <a:lnSpc>
                <a:spcPct val="90000"/>
              </a:lnSpc>
              <a:buFont typeface="Arial" charset="0"/>
              <a:buAutoNum type="arabicPeriod"/>
            </a:pPr>
            <a:r>
              <a:rPr lang="en-US" altLang="zh-HK" sz="2600" dirty="0">
                <a:ea typeface="新細明體" charset="-120"/>
              </a:rPr>
              <a:t>The molecules behave like point particles that are small compared to the size of the container and the average distance between molecules.</a:t>
            </a:r>
          </a:p>
          <a:p>
            <a:pPr marL="1336675" lvl="2" indent="-533400">
              <a:lnSpc>
                <a:spcPct val="90000"/>
              </a:lnSpc>
              <a:buFont typeface="Arial" charset="0"/>
              <a:buAutoNum type="arabicPeriod"/>
            </a:pPr>
            <a:r>
              <a:rPr lang="en-US" altLang="zh-HK" sz="2600" dirty="0">
                <a:ea typeface="新細明體" charset="-120"/>
              </a:rPr>
              <a:t>The molecules are in constant motion and undergo perfectly elastic collisions. </a:t>
            </a:r>
            <a:r>
              <a:rPr lang="en-US" altLang="zh-HK" sz="2600" dirty="0">
                <a:solidFill>
                  <a:srgbClr val="FF0000"/>
                </a:solidFill>
                <a:ea typeface="新細明體" charset="-120"/>
                <a:hlinkClick r:id="rId3"/>
              </a:rPr>
              <a:t>Video</a:t>
            </a:r>
            <a:endParaRPr lang="en-US" altLang="zh-HK" sz="2600" dirty="0">
              <a:solidFill>
                <a:srgbClr val="FF0000"/>
              </a:solidFill>
              <a:ea typeface="新細明體" charset="-120"/>
            </a:endParaRPr>
          </a:p>
          <a:p>
            <a:pPr marL="1336675" lvl="2" indent="-533400">
              <a:lnSpc>
                <a:spcPct val="90000"/>
              </a:lnSpc>
              <a:buFont typeface="Arial" charset="0"/>
              <a:buAutoNum type="arabicPeriod"/>
            </a:pPr>
            <a:r>
              <a:rPr lang="en-US" altLang="zh-HK" sz="2600" dirty="0">
                <a:ea typeface="新細明體" charset="-120"/>
              </a:rPr>
              <a:t>The container walls are perfectly rigid and do not move.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0" y="76200"/>
            <a:ext cx="8839200" cy="515526"/>
          </a:xfrm>
        </p:spPr>
        <p:txBody>
          <a:bodyPr/>
          <a:lstStyle/>
          <a:p>
            <a:r>
              <a:rPr lang="en-US" altLang="zh-HK" dirty="0">
                <a:ea typeface="新細明體" charset="-120"/>
              </a:rPr>
              <a:t>Relation between Collisions and gas pressure</a:t>
            </a:r>
          </a:p>
        </p:txBody>
      </p:sp>
      <p:sp>
        <p:nvSpPr>
          <p:cNvPr id="19459" name="Rectangle 3"/>
          <p:cNvSpPr>
            <a:spLocks noGrp="1" noChangeArrowheads="1"/>
          </p:cNvSpPr>
          <p:nvPr>
            <p:ph type="body" idx="1"/>
          </p:nvPr>
        </p:nvSpPr>
        <p:spPr>
          <a:xfrm>
            <a:off x="0" y="1066800"/>
            <a:ext cx="5334000" cy="4567403"/>
          </a:xfrm>
        </p:spPr>
        <p:txBody>
          <a:bodyPr/>
          <a:lstStyle/>
          <a:p>
            <a:pPr lvl="1">
              <a:lnSpc>
                <a:spcPct val="90000"/>
              </a:lnSpc>
            </a:pPr>
            <a:r>
              <a:rPr lang="en-US" altLang="zh-HK" sz="2400" dirty="0">
                <a:ea typeface="新細明體" charset="-120"/>
              </a:rPr>
              <a:t>Pressure is caused by the forces that gas molecules exert on the walls of the container during collisions.</a:t>
            </a:r>
          </a:p>
          <a:p>
            <a:pPr lvl="1">
              <a:lnSpc>
                <a:spcPct val="90000"/>
              </a:lnSpc>
            </a:pPr>
            <a:r>
              <a:rPr lang="en-US" altLang="zh-HK" sz="2400" dirty="0">
                <a:ea typeface="新細明體" charset="-120"/>
              </a:rPr>
              <a:t>After collision the direction of molecules’ motion is changed. This requires a force from the wall. According to Newton’s third law, the molecules exert a force on the wall</a:t>
            </a:r>
          </a:p>
          <a:p>
            <a:pPr lvl="1">
              <a:lnSpc>
                <a:spcPct val="90000"/>
              </a:lnSpc>
            </a:pPr>
            <a:r>
              <a:rPr lang="en-US" altLang="zh-HK" sz="2400" dirty="0">
                <a:ea typeface="新細明體" charset="-120"/>
              </a:rPr>
              <a:t>The two figures below show  relation between collisions and pressure, molecular kinetic energies, and molecular speeds.</a:t>
            </a:r>
          </a:p>
        </p:txBody>
      </p:sp>
      <p:grpSp>
        <p:nvGrpSpPr>
          <p:cNvPr id="3" name="Group 2"/>
          <p:cNvGrpSpPr/>
          <p:nvPr/>
        </p:nvGrpSpPr>
        <p:grpSpPr>
          <a:xfrm>
            <a:off x="5410200" y="1143000"/>
            <a:ext cx="3352800" cy="4267200"/>
            <a:chOff x="1066800" y="2438400"/>
            <a:chExt cx="3048000" cy="4221375"/>
          </a:xfrm>
        </p:grpSpPr>
        <p:pic>
          <p:nvPicPr>
            <p:cNvPr id="19460" name="Picture 4" descr="18_Figure11-I"/>
            <p:cNvPicPr>
              <a:picLocks noChangeAspect="1" noChangeArrowheads="1"/>
            </p:cNvPicPr>
            <p:nvPr/>
          </p:nvPicPr>
          <p:blipFill>
            <a:blip r:embed="rId3" cstate="print">
              <a:extLst>
                <a:ext uri="{28A0092B-C50C-407E-A947-70E740481C1C}">
                  <a14:useLocalDpi xmlns:a14="http://schemas.microsoft.com/office/drawing/2010/main" val="0"/>
                </a:ext>
              </a:extLst>
            </a:blip>
            <a:srcRect b="2696"/>
            <a:stretch>
              <a:fillRect/>
            </a:stretch>
          </p:blipFill>
          <p:spPr bwMode="auto">
            <a:xfrm>
              <a:off x="1066800" y="2438400"/>
              <a:ext cx="3048000" cy="422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bwMode="auto">
            <a:xfrm>
              <a:off x="1066800" y="2438400"/>
              <a:ext cx="3048000" cy="4221375"/>
            </a:xfrm>
            <a:prstGeom prst="rect">
              <a:avLst/>
            </a:prstGeom>
            <a:noFill/>
            <a:ln w="34925" cap="flat" cmpd="sng" algn="ctr">
              <a:solidFill>
                <a:schemeClr val="bg1"/>
              </a:solid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HK" alt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and gas pressure</a:t>
            </a:r>
          </a:p>
        </p:txBody>
      </p:sp>
      <p:sp>
        <p:nvSpPr>
          <p:cNvPr id="19459" name="Rectangle 3"/>
          <p:cNvSpPr>
            <a:spLocks noGrp="1" noChangeArrowheads="1"/>
          </p:cNvSpPr>
          <p:nvPr>
            <p:ph type="body" idx="1"/>
          </p:nvPr>
        </p:nvSpPr>
        <p:spPr>
          <a:xfrm>
            <a:off x="228600" y="762000"/>
            <a:ext cx="8610600" cy="4575098"/>
          </a:xfrm>
        </p:spPr>
        <p:txBody>
          <a:bodyPr/>
          <a:lstStyle/>
          <a:p>
            <a:pPr lvl="1">
              <a:lnSpc>
                <a:spcPct val="90000"/>
              </a:lnSpc>
            </a:pPr>
            <a:r>
              <a:rPr lang="en-US" altLang="zh-HK" sz="2400" dirty="0">
                <a:ea typeface="新細明體" charset="-120"/>
              </a:rPr>
              <a:t>The  total  momentum change  associated  with  these  collisions  and  the  force  needed  to  cause  this momentum change:</a:t>
            </a:r>
          </a:p>
          <a:p>
            <a:pPr lvl="2">
              <a:lnSpc>
                <a:spcPct val="90000"/>
              </a:lnSpc>
              <a:buNone/>
            </a:pPr>
            <a:r>
              <a:rPr lang="en-US" altLang="zh-HK" sz="2200" dirty="0" err="1">
                <a:ea typeface="新細明體" charset="-120"/>
              </a:rPr>
              <a:t>m|v</a:t>
            </a:r>
            <a:r>
              <a:rPr lang="en-US" altLang="zh-HK" sz="2200" baseline="-25000" dirty="0" err="1">
                <a:ea typeface="新細明體" charset="-120"/>
              </a:rPr>
              <a:t>x</a:t>
            </a:r>
            <a:r>
              <a:rPr lang="en-US" altLang="zh-HK" sz="2200" dirty="0">
                <a:ea typeface="新細明體" charset="-120"/>
              </a:rPr>
              <a:t> | - (-</a:t>
            </a:r>
            <a:r>
              <a:rPr lang="en-US" altLang="zh-HK" sz="2200" dirty="0" err="1">
                <a:ea typeface="新細明體" charset="-120"/>
              </a:rPr>
              <a:t>m|v</a:t>
            </a:r>
            <a:r>
              <a:rPr lang="en-US" altLang="zh-HK" sz="2200" baseline="-25000" dirty="0" err="1">
                <a:ea typeface="新細明體" charset="-120"/>
              </a:rPr>
              <a:t>x</a:t>
            </a:r>
            <a:r>
              <a:rPr lang="en-US" altLang="zh-HK" sz="2200" dirty="0">
                <a:ea typeface="新細明體" charset="-120"/>
              </a:rPr>
              <a:t> |) =2m|v</a:t>
            </a:r>
            <a:r>
              <a:rPr lang="en-US" altLang="zh-HK" sz="2200" baseline="-25000" dirty="0">
                <a:ea typeface="新細明體" charset="-120"/>
              </a:rPr>
              <a:t>x</a:t>
            </a:r>
            <a:r>
              <a:rPr lang="en-US" altLang="zh-HK" sz="2200" dirty="0">
                <a:ea typeface="新細明體" charset="-120"/>
              </a:rPr>
              <a:t> |</a:t>
            </a:r>
          </a:p>
          <a:p>
            <a:pPr lvl="1">
              <a:lnSpc>
                <a:spcPct val="90000"/>
              </a:lnSpc>
            </a:pPr>
            <a:r>
              <a:rPr lang="en-US" altLang="zh-HK" sz="2400" dirty="0">
                <a:ea typeface="新細明體" charset="-120"/>
              </a:rPr>
              <a:t>The  number of  collisions during  time </a:t>
            </a:r>
            <a:r>
              <a:rPr lang="en-US" altLang="zh-HK" sz="2400" dirty="0" err="1">
                <a:ea typeface="新細明體" charset="-120"/>
              </a:rPr>
              <a:t>dt</a:t>
            </a:r>
            <a:r>
              <a:rPr lang="en-US" altLang="zh-HK" sz="2400" dirty="0">
                <a:ea typeface="新細明體" charset="-120"/>
              </a:rPr>
              <a:t> for  a  certain  area  A  of  wall. =  the number of molecules within a cylinder  (half of them) with  base  area  A  and  length  |</a:t>
            </a:r>
            <a:r>
              <a:rPr lang="en-US" altLang="zh-HK" sz="2400" dirty="0" err="1">
                <a:ea typeface="新細明體" charset="-120"/>
              </a:rPr>
              <a:t>v</a:t>
            </a:r>
            <a:r>
              <a:rPr lang="en-US" altLang="zh-HK" sz="2400" baseline="-25000" dirty="0" err="1">
                <a:ea typeface="新細明體" charset="-120"/>
              </a:rPr>
              <a:t>x</a:t>
            </a:r>
            <a:r>
              <a:rPr lang="en-US" altLang="zh-HK" sz="2400" dirty="0">
                <a:ea typeface="新細明體" charset="-120"/>
              </a:rPr>
              <a:t> | </a:t>
            </a:r>
            <a:r>
              <a:rPr lang="en-US" altLang="zh-HK" sz="2400" dirty="0" err="1">
                <a:ea typeface="新細明體" charset="-120"/>
              </a:rPr>
              <a:t>dt</a:t>
            </a:r>
            <a:r>
              <a:rPr lang="en-US" altLang="zh-HK" sz="2400" dirty="0">
                <a:ea typeface="新細明體" charset="-120"/>
              </a:rPr>
              <a:t>  that  have  their  x-velocity aimed to the wall, which is</a:t>
            </a:r>
          </a:p>
          <a:p>
            <a:pPr lvl="1">
              <a:lnSpc>
                <a:spcPct val="90000"/>
              </a:lnSpc>
            </a:pPr>
            <a:endParaRPr lang="en-US" altLang="zh-HK" sz="2400" dirty="0">
              <a:ea typeface="新細明體" charset="-120"/>
            </a:endParaRPr>
          </a:p>
          <a:p>
            <a:pPr marL="114300" lvl="1" indent="0">
              <a:lnSpc>
                <a:spcPct val="90000"/>
              </a:lnSpc>
              <a:buNone/>
            </a:pPr>
            <a:endParaRPr lang="en-US" altLang="zh-HK" sz="2400" dirty="0">
              <a:ea typeface="新細明體" charset="-120"/>
            </a:endParaRPr>
          </a:p>
          <a:p>
            <a:pPr lvl="1">
              <a:lnSpc>
                <a:spcPct val="90000"/>
              </a:lnSpc>
            </a:pPr>
            <a:endParaRPr lang="en-US" altLang="zh-HK" sz="2400" dirty="0">
              <a:ea typeface="新細明體" charset="-120"/>
            </a:endParaRPr>
          </a:p>
        </p:txBody>
      </p:sp>
      <p:pic>
        <p:nvPicPr>
          <p:cNvPr id="38914" name="Picture 2"/>
          <p:cNvPicPr>
            <a:picLocks noChangeAspect="1" noChangeArrowheads="1"/>
          </p:cNvPicPr>
          <p:nvPr/>
        </p:nvPicPr>
        <p:blipFill>
          <a:blip r:embed="rId3" cstate="print"/>
          <a:srcRect/>
          <a:stretch>
            <a:fillRect/>
          </a:stretch>
        </p:blipFill>
        <p:spPr bwMode="auto">
          <a:xfrm>
            <a:off x="1219200" y="3657599"/>
            <a:ext cx="2057400" cy="1070655"/>
          </a:xfrm>
          <a:prstGeom prst="rect">
            <a:avLst/>
          </a:prstGeom>
          <a:noFill/>
          <a:ln w="9525">
            <a:noFill/>
            <a:miter lim="800000"/>
            <a:headEnd/>
            <a:tailEnd/>
          </a:ln>
        </p:spPr>
      </p:pic>
      <p:pic>
        <p:nvPicPr>
          <p:cNvPr id="10" name="Picture 6" descr="18_12_Figure"/>
          <p:cNvPicPr>
            <a:picLocks noChangeAspect="1" noChangeArrowheads="1"/>
          </p:cNvPicPr>
          <p:nvPr/>
        </p:nvPicPr>
        <p:blipFill>
          <a:blip r:embed="rId4" cstate="print">
            <a:extLst>
              <a:ext uri="{28A0092B-C50C-407E-A947-70E740481C1C}">
                <a14:useLocalDpi xmlns:a14="http://schemas.microsoft.com/office/drawing/2010/main" val="0"/>
              </a:ext>
            </a:extLst>
          </a:blip>
          <a:srcRect b="2522"/>
          <a:stretch>
            <a:fillRect/>
          </a:stretch>
        </p:blipFill>
        <p:spPr bwMode="auto">
          <a:xfrm>
            <a:off x="5867400" y="3429000"/>
            <a:ext cx="2971800" cy="3344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1066800" y="4648200"/>
            <a:ext cx="4276307" cy="1015663"/>
          </a:xfrm>
          <a:prstGeom prst="rect">
            <a:avLst/>
          </a:prstGeom>
          <a:noFill/>
        </p:spPr>
        <p:txBody>
          <a:bodyPr wrap="square" rtlCol="0">
            <a:spAutoFit/>
          </a:bodyPr>
          <a:lstStyle/>
          <a:p>
            <a:pPr marL="0" lvl="1" algn="l"/>
            <a:r>
              <a:rPr lang="en-US" altLang="zh-HK" sz="2000" dirty="0">
                <a:ea typeface="新細明體" charset="-120"/>
              </a:rPr>
              <a:t>N is total number of molecules in volume V</a:t>
            </a:r>
          </a:p>
          <a:p>
            <a:pPr algn="l"/>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76200"/>
            <a:ext cx="8534400" cy="515526"/>
          </a:xfrm>
        </p:spPr>
        <p:txBody>
          <a:bodyPr/>
          <a:lstStyle/>
          <a:p>
            <a:r>
              <a:rPr lang="en-US" dirty="0"/>
              <a:t>Thermal State of matter</a:t>
            </a:r>
          </a:p>
        </p:txBody>
      </p:sp>
      <p:sp>
        <p:nvSpPr>
          <p:cNvPr id="5" name="Content Placeholder 4"/>
          <p:cNvSpPr>
            <a:spLocks noGrp="1"/>
          </p:cNvSpPr>
          <p:nvPr>
            <p:ph idx="1"/>
          </p:nvPr>
        </p:nvSpPr>
        <p:spPr>
          <a:xfrm>
            <a:off x="152400" y="990600"/>
            <a:ext cx="5410200" cy="5613845"/>
          </a:xfrm>
        </p:spPr>
        <p:txBody>
          <a:bodyPr/>
          <a:lstStyle/>
          <a:p>
            <a:pPr marL="457200" indent="-457200">
              <a:buClr>
                <a:srgbClr val="FF0000"/>
              </a:buClr>
              <a:buFont typeface="Arial"/>
              <a:buChar char="•"/>
            </a:pPr>
            <a:r>
              <a:rPr lang="en-US" sz="2400" dirty="0"/>
              <a:t>Matters can be in different thermal states, when the state changes, heat or work done is needed</a:t>
            </a:r>
          </a:p>
          <a:p>
            <a:pPr marL="457200" indent="-457200">
              <a:buClr>
                <a:srgbClr val="FF0000"/>
              </a:buClr>
              <a:buFont typeface="Arial"/>
              <a:buChar char="•"/>
            </a:pPr>
            <a:r>
              <a:rPr lang="en-US" sz="2400" dirty="0"/>
              <a:t>This can be used in an engine</a:t>
            </a:r>
          </a:p>
          <a:p>
            <a:pPr marL="457200" indent="-457200">
              <a:buClr>
                <a:srgbClr val="FF0000"/>
              </a:buClr>
              <a:buFont typeface="Arial"/>
              <a:buChar char="•"/>
            </a:pPr>
            <a:r>
              <a:rPr lang="en-US" sz="2400" dirty="0"/>
              <a:t>In an engine, the gasoline-air mixture explodes (gas is heated in the explosion, </a:t>
            </a:r>
            <a:r>
              <a:rPr lang="en-US" sz="2400" dirty="0">
                <a:solidFill>
                  <a:srgbClr val="FF0000"/>
                </a:solidFill>
              </a:rPr>
              <a:t>thermal state changes)</a:t>
            </a:r>
          </a:p>
          <a:p>
            <a:pPr marL="457200" indent="-457200">
              <a:buClr>
                <a:srgbClr val="FF0000"/>
              </a:buClr>
              <a:buFont typeface="Arial"/>
              <a:buChar char="•"/>
            </a:pPr>
            <a:r>
              <a:rPr lang="en-US" sz="2400" dirty="0"/>
              <a:t>The gas in the engine expands and does work, pushes the wheel and the car. </a:t>
            </a:r>
            <a:r>
              <a:rPr lang="en-US" sz="2400" dirty="0">
                <a:solidFill>
                  <a:srgbClr val="FF6600"/>
                </a:solidFill>
              </a:rPr>
              <a:t>Heat converts into Work. </a:t>
            </a:r>
            <a:r>
              <a:rPr lang="en-US" sz="2400" dirty="0">
                <a:solidFill>
                  <a:srgbClr val="FF0000"/>
                </a:solidFill>
              </a:rPr>
              <a:t>The state of the gas is changing in the engine, when it is working.</a:t>
            </a:r>
          </a:p>
        </p:txBody>
      </p:sp>
      <p:pic>
        <p:nvPicPr>
          <p:cNvPr id="6" name="Picture 5"/>
          <p:cNvPicPr>
            <a:picLocks noChangeAspect="1"/>
          </p:cNvPicPr>
          <p:nvPr/>
        </p:nvPicPr>
        <p:blipFill>
          <a:blip r:embed="rId2"/>
          <a:stretch>
            <a:fillRect/>
          </a:stretch>
        </p:blipFill>
        <p:spPr>
          <a:xfrm>
            <a:off x="5481341" y="1143000"/>
            <a:ext cx="3644900" cy="2222500"/>
          </a:xfrm>
          <a:prstGeom prst="rect">
            <a:avLst/>
          </a:prstGeom>
        </p:spPr>
      </p:pic>
      <p:sp>
        <p:nvSpPr>
          <p:cNvPr id="8" name="TextBox 7"/>
          <p:cNvSpPr txBox="1"/>
          <p:nvPr/>
        </p:nvSpPr>
        <p:spPr>
          <a:xfrm flipH="1">
            <a:off x="5638800" y="4114800"/>
            <a:ext cx="3352800" cy="1569660"/>
          </a:xfrm>
          <a:prstGeom prst="rect">
            <a:avLst/>
          </a:prstGeom>
          <a:solidFill>
            <a:schemeClr val="accent1">
              <a:lumMod val="60000"/>
              <a:lumOff val="40000"/>
            </a:schemeClr>
          </a:solidFill>
        </p:spPr>
        <p:txBody>
          <a:bodyPr wrap="square" rtlCol="0">
            <a:spAutoFit/>
          </a:bodyPr>
          <a:lstStyle/>
          <a:p>
            <a:pPr algn="l"/>
            <a:r>
              <a:rPr lang="en-US" dirty="0"/>
              <a:t>Variables that describe the state of a matter are called state variables</a:t>
            </a:r>
          </a:p>
        </p:txBody>
      </p:sp>
      <p:cxnSp>
        <p:nvCxnSpPr>
          <p:cNvPr id="3" name="Straight Arrow Connector 2"/>
          <p:cNvCxnSpPr/>
          <p:nvPr/>
        </p:nvCxnSpPr>
        <p:spPr bwMode="auto">
          <a:xfrm flipV="1">
            <a:off x="4572000" y="2667000"/>
            <a:ext cx="3200400" cy="2057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493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and gas pressure</a:t>
            </a:r>
          </a:p>
        </p:txBody>
      </p:sp>
      <p:sp>
        <p:nvSpPr>
          <p:cNvPr id="19459" name="Rectangle 3"/>
          <p:cNvSpPr>
            <a:spLocks noGrp="1" noChangeArrowheads="1"/>
          </p:cNvSpPr>
          <p:nvPr>
            <p:ph type="body" idx="1"/>
          </p:nvPr>
        </p:nvSpPr>
        <p:spPr>
          <a:xfrm>
            <a:off x="228600" y="762000"/>
            <a:ext cx="8610600" cy="2474524"/>
          </a:xfrm>
        </p:spPr>
        <p:txBody>
          <a:bodyPr/>
          <a:lstStyle/>
          <a:p>
            <a:pPr lvl="1">
              <a:lnSpc>
                <a:spcPct val="90000"/>
              </a:lnSpc>
            </a:pPr>
            <a:r>
              <a:rPr lang="en-US" altLang="zh-HK" sz="2400" dirty="0">
                <a:ea typeface="新細明體" charset="-120"/>
              </a:rPr>
              <a:t>The total momentum change during time </a:t>
            </a:r>
            <a:r>
              <a:rPr lang="en-US" altLang="zh-HK" sz="2400" dirty="0" err="1">
                <a:ea typeface="新細明體" charset="-120"/>
              </a:rPr>
              <a:t>dt</a:t>
            </a: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r>
              <a:rPr lang="en-US" altLang="zh-HK" sz="2400" dirty="0">
                <a:ea typeface="新細明體" charset="-120"/>
              </a:rPr>
              <a:t>From this we can determine the pressure, which is force per unit  area:</a:t>
            </a:r>
          </a:p>
        </p:txBody>
      </p:sp>
      <p:pic>
        <p:nvPicPr>
          <p:cNvPr id="10" name="Picture 6" descr="18_12_Figure"/>
          <p:cNvPicPr>
            <a:picLocks noChangeAspect="1" noChangeArrowheads="1"/>
          </p:cNvPicPr>
          <p:nvPr/>
        </p:nvPicPr>
        <p:blipFill>
          <a:blip r:embed="rId4" cstate="print">
            <a:extLst>
              <a:ext uri="{28A0092B-C50C-407E-A947-70E740481C1C}">
                <a14:useLocalDpi xmlns:a14="http://schemas.microsoft.com/office/drawing/2010/main" val="0"/>
              </a:ext>
            </a:extLst>
          </a:blip>
          <a:srcRect b="2522"/>
          <a:stretch>
            <a:fillRect/>
          </a:stretch>
        </p:blipFill>
        <p:spPr bwMode="auto">
          <a:xfrm>
            <a:off x="5105400" y="3581400"/>
            <a:ext cx="2530139" cy="2847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38" name="Picture 2"/>
          <p:cNvPicPr>
            <a:picLocks noChangeAspect="1" noChangeArrowheads="1"/>
          </p:cNvPicPr>
          <p:nvPr/>
        </p:nvPicPr>
        <p:blipFill>
          <a:blip r:embed="rId5" cstate="print"/>
          <a:srcRect/>
          <a:stretch>
            <a:fillRect/>
          </a:stretch>
        </p:blipFill>
        <p:spPr bwMode="auto">
          <a:xfrm>
            <a:off x="1219200" y="1295400"/>
            <a:ext cx="5032370" cy="838200"/>
          </a:xfrm>
          <a:prstGeom prst="rect">
            <a:avLst/>
          </a:prstGeom>
          <a:noFill/>
          <a:ln w="9525">
            <a:noFill/>
            <a:miter lim="800000"/>
            <a:headEnd/>
            <a:tailEnd/>
          </a:ln>
        </p:spPr>
      </p:pic>
      <p:graphicFrame>
        <p:nvGraphicFramePr>
          <p:cNvPr id="8" name="Object 7"/>
          <p:cNvGraphicFramePr>
            <a:graphicFrameLocks noChangeAspect="1"/>
          </p:cNvGraphicFramePr>
          <p:nvPr/>
        </p:nvGraphicFramePr>
        <p:xfrm>
          <a:off x="1419225" y="3200400"/>
          <a:ext cx="4225925" cy="762000"/>
        </p:xfrm>
        <a:graphic>
          <a:graphicData uri="http://schemas.openxmlformats.org/presentationml/2006/ole">
            <mc:AlternateContent xmlns:mc="http://schemas.openxmlformats.org/markup-compatibility/2006">
              <mc:Choice xmlns:v="urn:schemas-microsoft-com:vml" Requires="v">
                <p:oleObj spid="_x0000_s4100" name="Equation" r:id="rId6" imgW="2324100" imgH="419100" progId="Equation.DSMT4">
                  <p:embed/>
                </p:oleObj>
              </mc:Choice>
              <mc:Fallback>
                <p:oleObj name="Equation" r:id="rId6" imgW="2324100" imgH="419100" progId="Equation.DSMT4">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9225" y="3200400"/>
                        <a:ext cx="4225925" cy="762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95639BA-5A82-6C44-89EF-E953BE1AE5C6}"/>
                  </a:ext>
                </a:extLst>
              </p:cNvPr>
              <p:cNvSpPr txBox="1"/>
              <p:nvPr/>
            </p:nvSpPr>
            <p:spPr>
              <a:xfrm>
                <a:off x="1393519" y="4072491"/>
                <a:ext cx="24927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𝑝𝑉</m:t>
                      </m:r>
                      <m:r>
                        <a:rPr lang="en-US" b="0" i="1" smtClean="0">
                          <a:latin typeface="Cambria Math" panose="02040503050406030204" pitchFamily="18" charset="0"/>
                        </a:rPr>
                        <m:t>=</m:t>
                      </m:r>
                      <m:r>
                        <a:rPr lang="en-US" b="0" i="1" smtClean="0">
                          <a:latin typeface="Cambria Math" panose="02040503050406030204" pitchFamily="18" charset="0"/>
                        </a:rPr>
                        <m:t>𝑁𝑚</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&lt;</m:t>
                          </m:r>
                          <m:r>
                            <a:rPr lang="en-US" b="0" i="1" smtClean="0">
                              <a:latin typeface="Cambria Math" panose="02040503050406030204" pitchFamily="18" charset="0"/>
                            </a:rPr>
                            <m:t>𝑣</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&gt;</m:t>
                      </m:r>
                    </m:oMath>
                  </m:oMathPara>
                </a14:m>
                <a:endParaRPr lang="en-US" dirty="0"/>
              </a:p>
            </p:txBody>
          </p:sp>
        </mc:Choice>
        <mc:Fallback xmlns="">
          <p:sp>
            <p:nvSpPr>
              <p:cNvPr id="2" name="TextBox 1">
                <a:extLst>
                  <a:ext uri="{FF2B5EF4-FFF2-40B4-BE49-F238E27FC236}">
                    <a16:creationId xmlns:a16="http://schemas.microsoft.com/office/drawing/2014/main" id="{095639BA-5A82-6C44-89EF-E953BE1AE5C6}"/>
                  </a:ext>
                </a:extLst>
              </p:cNvPr>
              <p:cNvSpPr txBox="1">
                <a:spLocks noRot="1" noChangeAspect="1" noMove="1" noResize="1" noEditPoints="1" noAdjustHandles="1" noChangeArrowheads="1" noChangeShapeType="1" noTextEdit="1"/>
              </p:cNvSpPr>
              <p:nvPr/>
            </p:nvSpPr>
            <p:spPr>
              <a:xfrm>
                <a:off x="1393519" y="4072491"/>
                <a:ext cx="2492798" cy="461665"/>
              </a:xfrm>
              <a:prstGeom prst="rect">
                <a:avLst/>
              </a:prstGeom>
              <a:blipFill>
                <a:blip r:embed="rId8"/>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432413A-36E5-6842-9132-072DCC00B05D}"/>
                  </a:ext>
                </a:extLst>
              </p:cNvPr>
              <p:cNvSpPr txBox="1"/>
              <p:nvPr/>
            </p:nvSpPr>
            <p:spPr>
              <a:xfrm>
                <a:off x="647700" y="4800600"/>
                <a:ext cx="3886200" cy="1913537"/>
              </a:xfrm>
              <a:prstGeom prst="rect">
                <a:avLst/>
              </a:prstGeom>
              <a:noFill/>
            </p:spPr>
            <p:txBody>
              <a:bodyPr wrap="square" rtlCol="0">
                <a:spAutoFit/>
              </a:bodyPr>
              <a:lstStyle/>
              <a:p>
                <a:pPr algn="l"/>
                <a:r>
                  <a:rPr lang="en-US" sz="2000" dirty="0"/>
                  <a:t>There are large number of atoms/molecules,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&lt;</m:t>
                        </m:r>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&gt;</m:t>
                    </m:r>
                  </m:oMath>
                </a14:m>
                <a:r>
                  <a:rPr lang="en-US" sz="2000" dirty="0"/>
                  <a:t> is the average of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2</m:t>
                        </m:r>
                      </m:sup>
                    </m:sSubSup>
                  </m:oMath>
                </a14:m>
                <a:endParaRPr lang="en-US" sz="2000" dirty="0"/>
              </a:p>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&lt;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𝑥</m:t>
                          </m:r>
                        </m:sub>
                        <m:sup>
                          <m:r>
                            <a:rPr lang="en-US" sz="2000" b="0" i="1" smtClean="0">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&gt;=</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sub>
                        <m:sup/>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𝑥𝑖</m:t>
                              </m:r>
                            </m:sub>
                            <m:sup>
                              <m:r>
                                <a:rPr lang="en-US" sz="2000" b="0" i="1" smtClean="0">
                                  <a:latin typeface="Cambria Math" panose="02040503050406030204" pitchFamily="18" charset="0"/>
                                  <a:ea typeface="Cambria Math" panose="02040503050406030204" pitchFamily="18" charset="0"/>
                                </a:rPr>
                                <m:t>2</m:t>
                              </m:r>
                            </m:sup>
                          </m:sSubSup>
                        </m:e>
                      </m:nary>
                    </m:oMath>
                  </m:oMathPara>
                </a14:m>
                <a:endParaRPr lang="en-US" sz="2000" dirty="0"/>
              </a:p>
            </p:txBody>
          </p:sp>
        </mc:Choice>
        <mc:Fallback xmlns="">
          <p:sp>
            <p:nvSpPr>
              <p:cNvPr id="3" name="TextBox 2">
                <a:extLst>
                  <a:ext uri="{FF2B5EF4-FFF2-40B4-BE49-F238E27FC236}">
                    <a16:creationId xmlns:a16="http://schemas.microsoft.com/office/drawing/2014/main" id="{1432413A-36E5-6842-9132-072DCC00B05D}"/>
                  </a:ext>
                </a:extLst>
              </p:cNvPr>
              <p:cNvSpPr txBox="1">
                <a:spLocks noRot="1" noChangeAspect="1" noMove="1" noResize="1" noEditPoints="1" noAdjustHandles="1" noChangeArrowheads="1" noChangeShapeType="1" noTextEdit="1"/>
              </p:cNvSpPr>
              <p:nvPr/>
            </p:nvSpPr>
            <p:spPr>
              <a:xfrm>
                <a:off x="647700" y="4800600"/>
                <a:ext cx="3886200" cy="1913537"/>
              </a:xfrm>
              <a:prstGeom prst="rect">
                <a:avLst/>
              </a:prstGeom>
              <a:blipFill>
                <a:blip r:embed="rId9"/>
                <a:stretch>
                  <a:fillRect l="-1303" t="-1316" b="-75000"/>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228600" y="762000"/>
            <a:ext cx="8610600" cy="4764381"/>
          </a:xfrm>
        </p:spPr>
        <p:txBody>
          <a:bodyPr/>
          <a:lstStyle/>
          <a:p>
            <a:pPr lvl="1">
              <a:lnSpc>
                <a:spcPct val="90000"/>
              </a:lnSpc>
            </a:pPr>
            <a:r>
              <a:rPr lang="en-US" altLang="zh-HK" sz="2400" dirty="0">
                <a:ea typeface="新細明體" charset="-120"/>
              </a:rPr>
              <a:t>Averaged molecular speed</a:t>
            </a: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r>
              <a:rPr lang="en-US" altLang="zh-HK" sz="2400" dirty="0">
                <a:ea typeface="新細明體" charset="-120"/>
              </a:rPr>
              <a:t>Eq. (18.11) becomes</a:t>
            </a:r>
          </a:p>
          <a:p>
            <a:pPr lvl="1">
              <a:lnSpc>
                <a:spcPct val="90000"/>
              </a:lnSpc>
            </a:pPr>
            <a:endParaRPr lang="en-US" altLang="zh-HK" sz="2400" dirty="0">
              <a:ea typeface="新細明體" charset="-120"/>
            </a:endParaRPr>
          </a:p>
          <a:p>
            <a:pPr lvl="1">
              <a:lnSpc>
                <a:spcPct val="90000"/>
              </a:lnSpc>
            </a:pPr>
            <a:r>
              <a:rPr lang="en-US" altLang="zh-HK" sz="2400" dirty="0">
                <a:solidFill>
                  <a:srgbClr val="FF0000"/>
                </a:solidFill>
                <a:ea typeface="新細明體" charset="-120"/>
              </a:rPr>
              <a:t>Pressure multiplied by volume is proportional to the total kinetic energy of the molecules</a:t>
            </a:r>
          </a:p>
          <a:p>
            <a:pPr lvl="1">
              <a:lnSpc>
                <a:spcPct val="90000"/>
              </a:lnSpc>
            </a:pPr>
            <a:r>
              <a:rPr lang="en-US" altLang="zh-HK" sz="2400" dirty="0" err="1">
                <a:ea typeface="新細明體" charset="-120"/>
              </a:rPr>
              <a:t>K</a:t>
            </a:r>
            <a:r>
              <a:rPr lang="en-US" altLang="zh-HK" sz="2400" baseline="-25000" dirty="0" err="1">
                <a:ea typeface="新細明體" charset="-120"/>
              </a:rPr>
              <a:t>tr</a:t>
            </a:r>
            <a:r>
              <a:rPr lang="en-US" altLang="zh-HK" sz="2400" dirty="0">
                <a:ea typeface="新細明體" charset="-120"/>
              </a:rPr>
              <a:t> is denoted as total translational Kinetic energy </a:t>
            </a:r>
          </a:p>
          <a:p>
            <a:pPr lvl="1">
              <a:lnSpc>
                <a:spcPct val="90000"/>
              </a:lnSpc>
            </a:pPr>
            <a:r>
              <a:rPr lang="en-US" altLang="zh-HK" sz="2400" dirty="0">
                <a:ea typeface="新細明體" charset="-120"/>
              </a:rPr>
              <a:t>Comparing to the ideal gas equation, we have</a:t>
            </a:r>
          </a:p>
        </p:txBody>
      </p:sp>
      <p:sp>
        <p:nvSpPr>
          <p:cNvPr id="11" name="Rectangle 10"/>
          <p:cNvSpPr/>
          <p:nvPr/>
        </p:nvSpPr>
        <p:spPr bwMode="auto">
          <a:xfrm>
            <a:off x="2157730" y="5485900"/>
            <a:ext cx="3886200" cy="10668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9458" name="Rectangle 2"/>
          <p:cNvSpPr>
            <a:spLocks noGrp="1" noChangeArrowheads="1"/>
          </p:cNvSpPr>
          <p:nvPr>
            <p:ph type="title"/>
          </p:nvPr>
        </p:nvSpPr>
        <p:spPr>
          <a:xfrm>
            <a:off x="304800" y="76200"/>
            <a:ext cx="8839200" cy="503238"/>
          </a:xfrm>
        </p:spPr>
        <p:txBody>
          <a:bodyPr/>
          <a:lstStyle/>
          <a:p>
            <a:r>
              <a:rPr lang="en-US" altLang="zh-HK" dirty="0">
                <a:ea typeface="新細明體" charset="-120"/>
              </a:rPr>
              <a:t>Pressure and Molecular Kinetic Energies</a:t>
            </a:r>
          </a:p>
        </p:txBody>
      </p:sp>
      <p:graphicFrame>
        <p:nvGraphicFramePr>
          <p:cNvPr id="8" name="Object 7"/>
          <p:cNvGraphicFramePr>
            <a:graphicFrameLocks noChangeAspect="1"/>
          </p:cNvGraphicFramePr>
          <p:nvPr/>
        </p:nvGraphicFramePr>
        <p:xfrm>
          <a:off x="1158875" y="2895600"/>
          <a:ext cx="5124450" cy="784225"/>
        </p:xfrm>
        <a:graphic>
          <a:graphicData uri="http://schemas.openxmlformats.org/presentationml/2006/ole">
            <mc:AlternateContent xmlns:mc="http://schemas.openxmlformats.org/markup-compatibility/2006">
              <mc:Choice xmlns:v="urn:schemas-microsoft-com:vml" Requires="v">
                <p:oleObj spid="_x0000_s5127" name="Equation" r:id="rId4" imgW="2819400" imgH="431800" progId="Equation.DSMT4">
                  <p:embed/>
                </p:oleObj>
              </mc:Choice>
              <mc:Fallback>
                <p:oleObj name="Equation" r:id="rId4" imgW="2819400" imgH="431800" progId="Equation.DSMT4">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75" y="2895600"/>
                        <a:ext cx="5124450" cy="7842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0963" name="Picture 3"/>
          <p:cNvPicPr>
            <a:picLocks noChangeAspect="1" noChangeArrowheads="1"/>
          </p:cNvPicPr>
          <p:nvPr/>
        </p:nvPicPr>
        <p:blipFill>
          <a:blip r:embed="rId6" cstate="print"/>
          <a:srcRect/>
          <a:stretch>
            <a:fillRect/>
          </a:stretch>
        </p:blipFill>
        <p:spPr bwMode="auto">
          <a:xfrm>
            <a:off x="979713" y="1295400"/>
            <a:ext cx="3363687" cy="457200"/>
          </a:xfrm>
          <a:prstGeom prst="rect">
            <a:avLst/>
          </a:prstGeom>
          <a:noFill/>
          <a:ln w="9525">
            <a:noFill/>
            <a:miter lim="800000"/>
            <a:headEnd/>
            <a:tailEnd/>
          </a:ln>
        </p:spPr>
      </p:pic>
      <p:pic>
        <p:nvPicPr>
          <p:cNvPr id="40964" name="Picture 4"/>
          <p:cNvPicPr>
            <a:picLocks noChangeAspect="1" noChangeArrowheads="1"/>
          </p:cNvPicPr>
          <p:nvPr/>
        </p:nvPicPr>
        <p:blipFill>
          <a:blip r:embed="rId7" cstate="print"/>
          <a:srcRect/>
          <a:stretch>
            <a:fillRect/>
          </a:stretch>
        </p:blipFill>
        <p:spPr bwMode="auto">
          <a:xfrm>
            <a:off x="903513" y="1828800"/>
            <a:ext cx="1981200" cy="466496"/>
          </a:xfrm>
          <a:prstGeom prst="rect">
            <a:avLst/>
          </a:prstGeom>
          <a:noFill/>
          <a:ln w="9525">
            <a:noFill/>
            <a:miter lim="800000"/>
            <a:headEnd/>
            <a:tailEnd/>
          </a:ln>
        </p:spPr>
      </p:pic>
      <p:graphicFrame>
        <p:nvGraphicFramePr>
          <p:cNvPr id="40965" name="Object 5"/>
          <p:cNvGraphicFramePr>
            <a:graphicFrameLocks noChangeAspect="1"/>
          </p:cNvGraphicFramePr>
          <p:nvPr>
            <p:extLst>
              <p:ext uri="{D42A27DB-BD31-4B8C-83A1-F6EECF244321}">
                <p14:modId xmlns:p14="http://schemas.microsoft.com/office/powerpoint/2010/main" val="83617264"/>
              </p:ext>
            </p:extLst>
          </p:nvPr>
        </p:nvGraphicFramePr>
        <p:xfrm>
          <a:off x="2240280" y="5526381"/>
          <a:ext cx="3721100" cy="985838"/>
        </p:xfrm>
        <a:graphic>
          <a:graphicData uri="http://schemas.openxmlformats.org/presentationml/2006/ole">
            <mc:AlternateContent xmlns:mc="http://schemas.openxmlformats.org/markup-compatibility/2006">
              <mc:Choice xmlns:v="urn:schemas-microsoft-com:vml" Requires="v">
                <p:oleObj spid="_x0000_s5128" name="Equation" r:id="rId8" imgW="2451100" imgH="660400" progId="Equation.DSMT4">
                  <p:embed/>
                </p:oleObj>
              </mc:Choice>
              <mc:Fallback>
                <p:oleObj name="Equation" r:id="rId8" imgW="2451100" imgH="660400" progId="Equation.DSMT4">
                  <p:embed/>
                  <p:pic>
                    <p:nvPicPr>
                      <p:cNvPr id="4096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0280" y="5526381"/>
                        <a:ext cx="3721100" cy="985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kinetic energy and temperature</a:t>
            </a:r>
          </a:p>
        </p:txBody>
      </p:sp>
      <p:sp>
        <p:nvSpPr>
          <p:cNvPr id="3" name="Content Placeholder 2"/>
          <p:cNvSpPr>
            <a:spLocks noGrp="1"/>
          </p:cNvSpPr>
          <p:nvPr>
            <p:ph idx="1"/>
          </p:nvPr>
        </p:nvSpPr>
        <p:spPr>
          <a:xfrm>
            <a:off x="304800" y="914400"/>
            <a:ext cx="8610600" cy="4376583"/>
          </a:xfrm>
        </p:spPr>
        <p:txBody>
          <a:bodyPr/>
          <a:lstStyle/>
          <a:p>
            <a:pPr marL="457200" indent="-457200">
              <a:buFont typeface="Arial" panose="020B0604020202020204" pitchFamily="34" charset="0"/>
              <a:buChar char="•"/>
            </a:pPr>
            <a:r>
              <a:rPr lang="en-US" sz="2400" dirty="0"/>
              <a:t>PV is proportional to the total kinetic energy of molecules/atoms</a:t>
            </a:r>
          </a:p>
          <a:p>
            <a:pPr marL="457200" indent="-457200">
              <a:buFont typeface="Arial" panose="020B0604020202020204" pitchFamily="34" charset="0"/>
              <a:buChar char="•"/>
            </a:pPr>
            <a:r>
              <a:rPr lang="en-US" sz="2400" dirty="0"/>
              <a:t>PV is proportional to the temperature of the gas</a:t>
            </a:r>
          </a:p>
          <a:p>
            <a:pPr marL="457200" indent="-457200">
              <a:buFont typeface="Arial" panose="020B0604020202020204" pitchFamily="34" charset="0"/>
              <a:buChar char="•"/>
            </a:pPr>
            <a:r>
              <a:rPr lang="en-US" sz="2400" dirty="0"/>
              <a:t>This implies, </a:t>
            </a:r>
            <a:r>
              <a:rPr lang="en-US" sz="2400" dirty="0">
                <a:solidFill>
                  <a:srgbClr val="C00000"/>
                </a:solidFill>
              </a:rPr>
              <a:t>total kinetic energy is proportional to temperature.</a:t>
            </a:r>
          </a:p>
          <a:p>
            <a:pPr marL="457200" indent="-457200">
              <a:buFont typeface="Arial" panose="020B0604020202020204" pitchFamily="34" charset="0"/>
              <a:buChar char="•"/>
            </a:pPr>
            <a:r>
              <a:rPr lang="en-US" sz="2400" dirty="0">
                <a:solidFill>
                  <a:srgbClr val="C00000"/>
                </a:solidFill>
              </a:rPr>
              <a:t>Temperature increases, total kinetic energy of the molecules/atoms is increased.</a:t>
            </a:r>
          </a:p>
          <a:p>
            <a:pPr marL="457200" indent="-457200">
              <a:buFont typeface="Arial" panose="020B0604020202020204" pitchFamily="34" charset="0"/>
              <a:buChar char="•"/>
            </a:pPr>
            <a:r>
              <a:rPr lang="en-US" sz="2400" dirty="0">
                <a:solidFill>
                  <a:srgbClr val="C00000"/>
                </a:solidFill>
              </a:rPr>
              <a:t>Molecules are in random motion, the kinetic energy is random kinetic energy</a:t>
            </a:r>
          </a:p>
        </p:txBody>
      </p:sp>
    </p:spTree>
    <p:extLst>
      <p:ext uri="{BB962C8B-B14F-4D97-AF65-F5344CB8AC3E}">
        <p14:creationId xmlns:p14="http://schemas.microsoft.com/office/powerpoint/2010/main" val="901050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228600" y="762000"/>
            <a:ext cx="8610600" cy="4770536"/>
          </a:xfrm>
        </p:spPr>
        <p:txBody>
          <a:bodyPr/>
          <a:lstStyle/>
          <a:p>
            <a:pPr lvl="1">
              <a:lnSpc>
                <a:spcPct val="90000"/>
              </a:lnSpc>
            </a:pPr>
            <a:r>
              <a:rPr lang="en-US" altLang="zh-HK" sz="2400" dirty="0">
                <a:solidFill>
                  <a:srgbClr val="FF0000"/>
                </a:solidFill>
                <a:ea typeface="新細明體" charset="-120"/>
              </a:rPr>
              <a:t>Average translational Kinetic energy of a single gas molecule is proportional to temperature T</a:t>
            </a:r>
          </a:p>
          <a:p>
            <a:pPr lvl="1">
              <a:lnSpc>
                <a:spcPct val="90000"/>
              </a:lnSpc>
            </a:pPr>
            <a:endParaRPr lang="en-US" altLang="zh-HK" sz="2400" dirty="0">
              <a:ea typeface="新細明體" charset="-120"/>
            </a:endParaRPr>
          </a:p>
          <a:p>
            <a:pPr lvl="1">
              <a:lnSpc>
                <a:spcPct val="90000"/>
              </a:lnSpc>
            </a:pPr>
            <a:r>
              <a:rPr lang="en-US" altLang="zh-HK" sz="2400" dirty="0">
                <a:ea typeface="新細明體" charset="-120"/>
              </a:rPr>
              <a:t>or rewritten as</a:t>
            </a:r>
          </a:p>
          <a:p>
            <a:pPr marL="114300" lvl="1" indent="0">
              <a:lnSpc>
                <a:spcPct val="90000"/>
              </a:lnSpc>
              <a:buNone/>
            </a:pPr>
            <a:endParaRPr lang="en-US" altLang="zh-HK" sz="2400" dirty="0">
              <a:ea typeface="新細明體" charset="-120"/>
            </a:endParaRPr>
          </a:p>
          <a:p>
            <a:pPr lvl="1">
              <a:lnSpc>
                <a:spcPct val="90000"/>
              </a:lnSpc>
            </a:pPr>
            <a:r>
              <a:rPr lang="en-US" altLang="zh-HK" sz="2400" dirty="0">
                <a:ea typeface="新細明體" charset="-120"/>
              </a:rPr>
              <a:t>where k is called the Boltzmann constant:</a:t>
            </a: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r>
              <a:rPr lang="en-US" altLang="zh-HK" sz="2400" dirty="0">
                <a:ea typeface="新細明體" charset="-120"/>
              </a:rPr>
              <a:t>Root-mean-square speed:</a:t>
            </a:r>
          </a:p>
        </p:txBody>
      </p:sp>
      <p:sp>
        <p:nvSpPr>
          <p:cNvPr id="12" name="Rectangle 11"/>
          <p:cNvSpPr/>
          <p:nvPr/>
        </p:nvSpPr>
        <p:spPr bwMode="auto">
          <a:xfrm>
            <a:off x="4191000" y="5105400"/>
            <a:ext cx="4724400" cy="9906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1" name="Rectangle 10"/>
          <p:cNvSpPr/>
          <p:nvPr/>
        </p:nvSpPr>
        <p:spPr bwMode="auto">
          <a:xfrm>
            <a:off x="3352800" y="2286000"/>
            <a:ext cx="3886200" cy="10668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9458" name="Rectangle 2"/>
          <p:cNvSpPr>
            <a:spLocks noGrp="1" noChangeArrowheads="1"/>
          </p:cNvSpPr>
          <p:nvPr>
            <p:ph type="title"/>
          </p:nvPr>
        </p:nvSpPr>
        <p:spPr>
          <a:xfrm>
            <a:off x="304800" y="76200"/>
            <a:ext cx="8839200" cy="503238"/>
          </a:xfrm>
        </p:spPr>
        <p:txBody>
          <a:bodyPr/>
          <a:lstStyle/>
          <a:p>
            <a:r>
              <a:rPr lang="en-US" altLang="zh-HK" dirty="0">
                <a:ea typeface="新細明體" charset="-120"/>
              </a:rPr>
              <a:t>Pressure and Molecular Kinetic Energies</a:t>
            </a:r>
          </a:p>
        </p:txBody>
      </p:sp>
      <p:graphicFrame>
        <p:nvGraphicFramePr>
          <p:cNvPr id="8" name="Object 7"/>
          <p:cNvGraphicFramePr>
            <a:graphicFrameLocks noChangeAspect="1"/>
          </p:cNvGraphicFramePr>
          <p:nvPr>
            <p:extLst>
              <p:ext uri="{D42A27DB-BD31-4B8C-83A1-F6EECF244321}">
                <p14:modId xmlns:p14="http://schemas.microsoft.com/office/powerpoint/2010/main" val="2588784764"/>
              </p:ext>
            </p:extLst>
          </p:nvPr>
        </p:nvGraphicFramePr>
        <p:xfrm>
          <a:off x="3733800" y="2438400"/>
          <a:ext cx="3000375" cy="736600"/>
        </p:xfrm>
        <a:graphic>
          <a:graphicData uri="http://schemas.openxmlformats.org/presentationml/2006/ole">
            <mc:AlternateContent xmlns:mc="http://schemas.openxmlformats.org/markup-compatibility/2006">
              <mc:Choice xmlns:v="urn:schemas-microsoft-com:vml" Requires="v">
                <p:oleObj spid="_x0000_s6154" name="Equation" r:id="rId4" imgW="1651000" imgH="406400" progId="Equation.DSMT4">
                  <p:embed/>
                </p:oleObj>
              </mc:Choice>
              <mc:Fallback>
                <p:oleObj name="Equation" r:id="rId4" imgW="1651000" imgH="406400" progId="Equation.DSMT4">
                  <p:embed/>
                  <p:pic>
                    <p:nvPicPr>
                      <p:cNvPr id="8" name="Object 7"/>
                      <p:cNvPicPr>
                        <a:picLocks noChangeAspect="1" noChangeArrowheads="1"/>
                      </p:cNvPicPr>
                      <p:nvPr/>
                    </p:nvPicPr>
                    <p:blipFill>
                      <a:blip r:embed="rId5"/>
                      <a:srcRect/>
                      <a:stretch>
                        <a:fillRect/>
                      </a:stretch>
                    </p:blipFill>
                    <p:spPr bwMode="auto">
                      <a:xfrm>
                        <a:off x="3733800" y="2438400"/>
                        <a:ext cx="3000375" cy="736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3012" name="Object 4"/>
          <p:cNvGraphicFramePr>
            <a:graphicFrameLocks noChangeAspect="1"/>
          </p:cNvGraphicFramePr>
          <p:nvPr>
            <p:extLst>
              <p:ext uri="{D42A27DB-BD31-4B8C-83A1-F6EECF244321}">
                <p14:modId xmlns:p14="http://schemas.microsoft.com/office/powerpoint/2010/main" val="2444255547"/>
              </p:ext>
            </p:extLst>
          </p:nvPr>
        </p:nvGraphicFramePr>
        <p:xfrm>
          <a:off x="1371600" y="1524000"/>
          <a:ext cx="2582863" cy="720725"/>
        </p:xfrm>
        <a:graphic>
          <a:graphicData uri="http://schemas.openxmlformats.org/presentationml/2006/ole">
            <mc:AlternateContent xmlns:mc="http://schemas.openxmlformats.org/markup-compatibility/2006">
              <mc:Choice xmlns:v="urn:schemas-microsoft-com:vml" Requires="v">
                <p:oleObj spid="_x0000_s6155" name="Equation" r:id="rId6" imgW="1701800" imgH="482600" progId="Equation.DSMT4">
                  <p:embed/>
                </p:oleObj>
              </mc:Choice>
              <mc:Fallback>
                <p:oleObj name="Equation" r:id="rId6" imgW="1701800" imgH="482600" progId="Equation.DSMT4">
                  <p:embed/>
                  <p:pic>
                    <p:nvPicPr>
                      <p:cNvPr id="4301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524000"/>
                        <a:ext cx="2582863" cy="7207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3013" name="Picture 5"/>
          <p:cNvPicPr>
            <a:picLocks noChangeAspect="1" noChangeArrowheads="1"/>
          </p:cNvPicPr>
          <p:nvPr/>
        </p:nvPicPr>
        <p:blipFill>
          <a:blip r:embed="rId8" cstate="print"/>
          <a:srcRect/>
          <a:stretch>
            <a:fillRect/>
          </a:stretch>
        </p:blipFill>
        <p:spPr bwMode="auto">
          <a:xfrm>
            <a:off x="1143000" y="3733800"/>
            <a:ext cx="3855453" cy="1219200"/>
          </a:xfrm>
          <a:prstGeom prst="rect">
            <a:avLst/>
          </a:prstGeom>
          <a:noFill/>
          <a:ln w="9525">
            <a:noFill/>
            <a:miter lim="800000"/>
            <a:headEnd/>
            <a:tailEnd/>
          </a:ln>
        </p:spPr>
      </p:pic>
      <p:graphicFrame>
        <p:nvGraphicFramePr>
          <p:cNvPr id="43014" name="Object 6"/>
          <p:cNvGraphicFramePr>
            <a:graphicFrameLocks noChangeAspect="1"/>
          </p:cNvGraphicFramePr>
          <p:nvPr>
            <p:extLst>
              <p:ext uri="{D42A27DB-BD31-4B8C-83A1-F6EECF244321}">
                <p14:modId xmlns:p14="http://schemas.microsoft.com/office/powerpoint/2010/main" val="1507823515"/>
              </p:ext>
            </p:extLst>
          </p:nvPr>
        </p:nvGraphicFramePr>
        <p:xfrm>
          <a:off x="4267200" y="5257800"/>
          <a:ext cx="4638675" cy="806450"/>
        </p:xfrm>
        <a:graphic>
          <a:graphicData uri="http://schemas.openxmlformats.org/presentationml/2006/ole">
            <mc:AlternateContent xmlns:mc="http://schemas.openxmlformats.org/markup-compatibility/2006">
              <mc:Choice xmlns:v="urn:schemas-microsoft-com:vml" Requires="v">
                <p:oleObj spid="_x0000_s6156" name="Equation" r:id="rId9" imgW="2552700" imgH="444500" progId="Equation.DSMT4">
                  <p:embed/>
                </p:oleObj>
              </mc:Choice>
              <mc:Fallback>
                <p:oleObj name="Equation" r:id="rId9" imgW="2552700" imgH="444500" progId="Equation.DSMT4">
                  <p:embed/>
                  <p:pic>
                    <p:nvPicPr>
                      <p:cNvPr id="43014"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5257800"/>
                        <a:ext cx="4638675" cy="8064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774" t="19224" r="6575"/>
          <a:stretch/>
        </p:blipFill>
        <p:spPr>
          <a:xfrm>
            <a:off x="304799" y="1369732"/>
            <a:ext cx="7848601" cy="3425437"/>
          </a:xfrm>
        </p:spPr>
      </p:pic>
      <p:pic>
        <p:nvPicPr>
          <p:cNvPr id="5" name="Picture 4"/>
          <p:cNvPicPr>
            <a:picLocks noChangeAspect="1"/>
          </p:cNvPicPr>
          <p:nvPr/>
        </p:nvPicPr>
        <p:blipFill>
          <a:blip r:embed="rId3"/>
          <a:stretch>
            <a:fillRect/>
          </a:stretch>
        </p:blipFill>
        <p:spPr>
          <a:xfrm>
            <a:off x="457200" y="4648200"/>
            <a:ext cx="7696200" cy="1916405"/>
          </a:xfrm>
          <a:prstGeom prst="rect">
            <a:avLst/>
          </a:prstGeom>
        </p:spPr>
      </p:pic>
      <p:pic>
        <p:nvPicPr>
          <p:cNvPr id="6" name="Content Placeholder 3"/>
          <p:cNvPicPr>
            <a:picLocks noChangeAspect="1"/>
          </p:cNvPicPr>
          <p:nvPr/>
        </p:nvPicPr>
        <p:blipFill rotWithShape="1">
          <a:blip r:embed="rId2"/>
          <a:srcRect l="1774" t="1256" r="-541" b="80245"/>
          <a:stretch/>
        </p:blipFill>
        <p:spPr bwMode="auto">
          <a:xfrm>
            <a:off x="304800" y="609600"/>
            <a:ext cx="8458005" cy="784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428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89" t="-26361" r="-289" b="2110"/>
          <a:stretch/>
        </p:blipFill>
        <p:spPr>
          <a:xfrm>
            <a:off x="228600" y="-298851"/>
            <a:ext cx="8610600" cy="6587167"/>
          </a:xfrm>
        </p:spPr>
      </p:pic>
    </p:spTree>
    <p:extLst>
      <p:ext uri="{BB962C8B-B14F-4D97-AF65-F5344CB8AC3E}">
        <p14:creationId xmlns:p14="http://schemas.microsoft.com/office/powerpoint/2010/main" val="1215923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and gas pressure</a:t>
            </a:r>
          </a:p>
        </p:txBody>
      </p:sp>
      <p:sp>
        <p:nvSpPr>
          <p:cNvPr id="2" name="矩形 1"/>
          <p:cNvSpPr/>
          <p:nvPr/>
        </p:nvSpPr>
        <p:spPr>
          <a:xfrm>
            <a:off x="228600" y="762000"/>
            <a:ext cx="8534400" cy="4154984"/>
          </a:xfrm>
          <a:prstGeom prst="rect">
            <a:avLst/>
          </a:prstGeom>
        </p:spPr>
        <p:txBody>
          <a:bodyPr wrap="square">
            <a:spAutoFit/>
          </a:bodyPr>
          <a:lstStyle/>
          <a:p>
            <a:pPr algn="l"/>
            <a:r>
              <a:rPr lang="en-US" altLang="zh-HK" b="1" dirty="0"/>
              <a:t>Example 18.6: Molecular kinetic energy and </a:t>
            </a:r>
            <a:r>
              <a:rPr lang="en-US" altLang="zh-HK" b="1" dirty="0" err="1"/>
              <a:t>v</a:t>
            </a:r>
            <a:r>
              <a:rPr lang="en-US" altLang="zh-HK" b="1" baseline="-25000" dirty="0" err="1"/>
              <a:t>rms</a:t>
            </a:r>
            <a:br>
              <a:rPr lang="en-US" altLang="zh-HK" baseline="-25000" dirty="0"/>
            </a:br>
            <a:endParaRPr lang="zh-TW" altLang="zh-HK" dirty="0"/>
          </a:p>
          <a:p>
            <a:pPr lvl="0" algn="l"/>
            <a:r>
              <a:rPr lang="en-US" altLang="zh-HK" dirty="0"/>
              <a:t>(a) What is the average translational kinetic energy of an ideal-gas molecule at 27</a:t>
            </a:r>
            <a:r>
              <a:rPr lang="zh-TW" altLang="zh-HK" dirty="0"/>
              <a:t>℃</a:t>
            </a:r>
            <a:r>
              <a:rPr lang="en-US" altLang="zh-HK" dirty="0"/>
              <a:t>? </a:t>
            </a:r>
            <a:br>
              <a:rPr lang="en-US" altLang="zh-HK" dirty="0"/>
            </a:br>
            <a:endParaRPr lang="zh-TW" altLang="zh-HK" dirty="0"/>
          </a:p>
          <a:p>
            <a:pPr lvl="0" algn="l"/>
            <a:r>
              <a:rPr lang="en-US" altLang="zh-HK" dirty="0"/>
              <a:t>(b</a:t>
            </a:r>
            <a:r>
              <a:rPr lang="en-US" altLang="zh-TW" dirty="0"/>
              <a:t>)</a:t>
            </a:r>
            <a:r>
              <a:rPr lang="zh-TW" altLang="en-US" dirty="0"/>
              <a:t> </a:t>
            </a:r>
            <a:r>
              <a:rPr lang="en-US" altLang="zh-HK" dirty="0"/>
              <a:t>What is the total random translational kinetic energy of the molecules in 1 mole of this gas?</a:t>
            </a:r>
            <a:br>
              <a:rPr lang="en-US" altLang="zh-HK" dirty="0"/>
            </a:br>
            <a:endParaRPr lang="zh-TW" altLang="zh-HK" dirty="0"/>
          </a:p>
          <a:p>
            <a:pPr lvl="0" algn="l"/>
            <a:r>
              <a:rPr lang="en-US" altLang="zh-TW" dirty="0"/>
              <a:t>(c) </a:t>
            </a:r>
            <a:r>
              <a:rPr lang="en-US" altLang="zh-HK" dirty="0"/>
              <a:t>What is the root-mean-square speed of oxygen molecules at this temperature?</a:t>
            </a:r>
            <a:endParaRPr lang="zh-TW" altLang="zh-HK" dirty="0"/>
          </a:p>
          <a:p>
            <a:r>
              <a:rPr lang="en-US" altLang="zh-HK" dirty="0"/>
              <a:t> </a:t>
            </a:r>
            <a:endParaRPr lang="zh-TW" altLang="zh-HK"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699" y="838200"/>
            <a:ext cx="7853401" cy="4714113"/>
          </a:xfrm>
          <a:prstGeom prst="rect">
            <a:avLst/>
          </a:prstGeom>
        </p:spPr>
      </p:pic>
    </p:spTree>
    <p:extLst>
      <p:ext uri="{BB962C8B-B14F-4D97-AF65-F5344CB8AC3E}">
        <p14:creationId xmlns:p14="http://schemas.microsoft.com/office/powerpoint/2010/main" val="2289513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228600"/>
            <a:ext cx="7691800" cy="4423041"/>
          </a:xfrm>
          <a:prstGeom prst="rect">
            <a:avLst/>
          </a:prstGeom>
        </p:spPr>
      </p:pic>
      <p:pic>
        <p:nvPicPr>
          <p:cNvPr id="3" name="Picture 2"/>
          <p:cNvPicPr>
            <a:picLocks noChangeAspect="1"/>
          </p:cNvPicPr>
          <p:nvPr/>
        </p:nvPicPr>
        <p:blipFill>
          <a:blip r:embed="rId3"/>
          <a:stretch>
            <a:fillRect/>
          </a:stretch>
        </p:blipFill>
        <p:spPr>
          <a:xfrm>
            <a:off x="950473" y="4462463"/>
            <a:ext cx="7547854" cy="2243137"/>
          </a:xfrm>
          <a:prstGeom prst="rect">
            <a:avLst/>
          </a:prstGeom>
        </p:spPr>
      </p:pic>
    </p:spTree>
    <p:extLst>
      <p:ext uri="{BB962C8B-B14F-4D97-AF65-F5344CB8AC3E}">
        <p14:creationId xmlns:p14="http://schemas.microsoft.com/office/powerpoint/2010/main" val="2644556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and gas pressure</a:t>
            </a:r>
          </a:p>
        </p:txBody>
      </p:sp>
      <p:sp>
        <p:nvSpPr>
          <p:cNvPr id="2" name="矩形 1"/>
          <p:cNvSpPr/>
          <p:nvPr/>
        </p:nvSpPr>
        <p:spPr>
          <a:xfrm>
            <a:off x="19050" y="609600"/>
            <a:ext cx="9188450" cy="1815882"/>
          </a:xfrm>
          <a:prstGeom prst="rect">
            <a:avLst/>
          </a:prstGeom>
        </p:spPr>
        <p:txBody>
          <a:bodyPr wrap="square">
            <a:spAutoFit/>
          </a:bodyPr>
          <a:lstStyle/>
          <a:p>
            <a:pPr algn="l"/>
            <a:r>
              <a:rPr lang="en-US" altLang="zh-HK" sz="2200" b="1" dirty="0">
                <a:latin typeface="+mj-lt"/>
              </a:rPr>
              <a:t>Example 18.7: Calculating </a:t>
            </a:r>
            <a:r>
              <a:rPr lang="en-US" altLang="zh-HK" sz="2200" b="1" dirty="0" err="1">
                <a:latin typeface="+mj-lt"/>
              </a:rPr>
              <a:t>rms</a:t>
            </a:r>
            <a:r>
              <a:rPr lang="en-US" altLang="zh-HK" sz="2200" b="1" dirty="0">
                <a:latin typeface="+mj-lt"/>
              </a:rPr>
              <a:t> and average speeds</a:t>
            </a:r>
            <a:endParaRPr lang="zh-TW" altLang="zh-HK" sz="2200" b="1" dirty="0">
              <a:latin typeface="+mj-lt"/>
            </a:endParaRPr>
          </a:p>
          <a:p>
            <a:pPr algn="l"/>
            <a:r>
              <a:rPr lang="en-US" altLang="zh-HK" sz="2200" dirty="0">
                <a:latin typeface="+mj-lt"/>
              </a:rPr>
              <a:t> </a:t>
            </a:r>
            <a:endParaRPr lang="zh-TW" altLang="zh-HK" sz="2200" dirty="0">
              <a:latin typeface="+mj-lt"/>
            </a:endParaRPr>
          </a:p>
          <a:p>
            <a:pPr algn="l"/>
            <a:r>
              <a:rPr lang="en-US" altLang="zh-HK" sz="2200" dirty="0">
                <a:latin typeface="+mj-lt"/>
              </a:rPr>
              <a:t>Five gas molecules chosen at random are found to have speeds of 500, 600, 700, 800, and 900 m/s. What is the </a:t>
            </a:r>
            <a:r>
              <a:rPr lang="en-US" altLang="zh-HK" sz="2200" dirty="0" err="1">
                <a:latin typeface="+mj-lt"/>
              </a:rPr>
              <a:t>rms</a:t>
            </a:r>
            <a:r>
              <a:rPr lang="en-US" altLang="zh-HK" sz="2200" dirty="0">
                <a:latin typeface="+mj-lt"/>
              </a:rPr>
              <a:t> speed? What is the average speed?</a:t>
            </a:r>
            <a:endParaRPr lang="zh-TW" altLang="zh-HK" sz="2200" dirty="0">
              <a:latin typeface="+mj-lt"/>
            </a:endParaRPr>
          </a:p>
          <a:p>
            <a:r>
              <a:rPr lang="en-US" altLang="zh-HK" dirty="0"/>
              <a:t> </a:t>
            </a:r>
            <a:endParaRPr lang="zh-TW" altLang="zh-HK" dirty="0"/>
          </a:p>
        </p:txBody>
      </p:sp>
      <p:pic>
        <p:nvPicPr>
          <p:cNvPr id="4" name="Picture 3"/>
          <p:cNvPicPr>
            <a:picLocks noChangeAspect="1"/>
          </p:cNvPicPr>
          <p:nvPr/>
        </p:nvPicPr>
        <p:blipFill>
          <a:blip r:embed="rId3"/>
          <a:stretch>
            <a:fillRect/>
          </a:stretch>
        </p:blipFill>
        <p:spPr>
          <a:xfrm>
            <a:off x="304800" y="2057400"/>
            <a:ext cx="8001000" cy="42776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4 stroke engine cycle (animation)</a:t>
            </a:r>
          </a:p>
        </p:txBody>
      </p:sp>
      <p:sp>
        <p:nvSpPr>
          <p:cNvPr id="5" name="Rectangle 4"/>
          <p:cNvSpPr/>
          <p:nvPr/>
        </p:nvSpPr>
        <p:spPr>
          <a:xfrm>
            <a:off x="1676400" y="4572000"/>
            <a:ext cx="5943600" cy="830997"/>
          </a:xfrm>
          <a:prstGeom prst="rect">
            <a:avLst/>
          </a:prstGeom>
        </p:spPr>
        <p:txBody>
          <a:bodyPr wrap="square">
            <a:spAutoFit/>
          </a:bodyPr>
          <a:lstStyle/>
          <a:p>
            <a:r>
              <a:rPr lang="en-US" dirty="0"/>
              <a:t>https://</a:t>
            </a:r>
            <a:r>
              <a:rPr lang="en-US" dirty="0" err="1"/>
              <a:t>en.wikipedia.org</a:t>
            </a:r>
            <a:r>
              <a:rPr lang="en-US" dirty="0"/>
              <a:t>/wiki/File:4StrokeEngine_Ortho_3D_Small.gif</a:t>
            </a:r>
          </a:p>
        </p:txBody>
      </p:sp>
      <p:pic>
        <p:nvPicPr>
          <p:cNvPr id="7" name="Content Placeholder 6" descr="4StrokeEngine_Ortho_3D_Small.gif"/>
          <p:cNvPicPr>
            <a:picLocks noGrp="1" noChangeAspect="1"/>
          </p:cNvPicPr>
          <p:nvPr>
            <p:ph idx="1"/>
          </p:nvPr>
        </p:nvPicPr>
        <p:blipFill>
          <a:blip r:embed="rId2">
            <a:extLst>
              <a:ext uri="{28A0092B-C50C-407E-A947-70E740481C1C}">
                <a14:useLocalDpi xmlns:a14="http://schemas.microsoft.com/office/drawing/2010/main" val="0"/>
              </a:ext>
            </a:extLst>
          </a:blip>
          <a:srcRect l="-123263" r="-123263"/>
          <a:stretch>
            <a:fillRect/>
          </a:stretch>
        </p:blipFill>
        <p:spPr/>
      </p:pic>
    </p:spTree>
    <p:extLst>
      <p:ext uri="{BB962C8B-B14F-4D97-AF65-F5344CB8AC3E}">
        <p14:creationId xmlns:p14="http://schemas.microsoft.com/office/powerpoint/2010/main" val="1433565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1850" b="-3184"/>
          <a:stretch/>
        </p:blipFill>
        <p:spPr>
          <a:xfrm>
            <a:off x="304800" y="779821"/>
            <a:ext cx="8610600" cy="3710728"/>
          </a:xfrm>
        </p:spPr>
      </p:pic>
    </p:spTree>
    <p:extLst>
      <p:ext uri="{BB962C8B-B14F-4D97-AF65-F5344CB8AC3E}">
        <p14:creationId xmlns:p14="http://schemas.microsoft.com/office/powerpoint/2010/main" val="4068025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76200"/>
            <a:ext cx="8534400" cy="515526"/>
          </a:xfrm>
        </p:spPr>
        <p:txBody>
          <a:bodyPr/>
          <a:lstStyle/>
          <a:p>
            <a:r>
              <a:rPr lang="en-US" dirty="0"/>
              <a:t>Collision between molecules/atoms in gases</a:t>
            </a:r>
          </a:p>
        </p:txBody>
      </p:sp>
      <p:sp>
        <p:nvSpPr>
          <p:cNvPr id="5" name="Content Placeholder 4"/>
          <p:cNvSpPr>
            <a:spLocks noGrp="1"/>
          </p:cNvSpPr>
          <p:nvPr>
            <p:ph idx="1"/>
          </p:nvPr>
        </p:nvSpPr>
        <p:spPr>
          <a:xfrm>
            <a:off x="228600" y="685800"/>
            <a:ext cx="8610600" cy="3462486"/>
          </a:xfrm>
        </p:spPr>
        <p:txBody>
          <a:bodyPr/>
          <a:lstStyle/>
          <a:p>
            <a:r>
              <a:rPr lang="en-US" dirty="0"/>
              <a:t>Molecules/atoms in gases always collide with each other.</a:t>
            </a:r>
          </a:p>
          <a:p>
            <a:r>
              <a:rPr lang="en-US" dirty="0"/>
              <a:t>This determines how fast a molecule can move in a gas.</a:t>
            </a:r>
          </a:p>
          <a:p>
            <a:r>
              <a:rPr lang="en-US" dirty="0"/>
              <a:t>Useful for understand many important processes, such as diffusion</a:t>
            </a:r>
          </a:p>
        </p:txBody>
      </p:sp>
      <p:pic>
        <p:nvPicPr>
          <p:cNvPr id="6" name="Picture 5"/>
          <p:cNvPicPr>
            <a:picLocks noChangeAspect="1"/>
          </p:cNvPicPr>
          <p:nvPr/>
        </p:nvPicPr>
        <p:blipFill>
          <a:blip r:embed="rId2"/>
          <a:stretch>
            <a:fillRect/>
          </a:stretch>
        </p:blipFill>
        <p:spPr>
          <a:xfrm>
            <a:off x="5791200" y="3962400"/>
            <a:ext cx="2959100" cy="2221750"/>
          </a:xfrm>
          <a:prstGeom prst="rect">
            <a:avLst/>
          </a:prstGeom>
        </p:spPr>
      </p:pic>
      <p:pic>
        <p:nvPicPr>
          <p:cNvPr id="2" name="Picture 1"/>
          <p:cNvPicPr>
            <a:picLocks noChangeAspect="1"/>
          </p:cNvPicPr>
          <p:nvPr/>
        </p:nvPicPr>
        <p:blipFill>
          <a:blip r:embed="rId3"/>
          <a:stretch>
            <a:fillRect/>
          </a:stretch>
        </p:blipFill>
        <p:spPr>
          <a:xfrm>
            <a:off x="304800" y="4242360"/>
            <a:ext cx="5308600" cy="2420097"/>
          </a:xfrm>
          <a:prstGeom prst="rect">
            <a:avLst/>
          </a:prstGeom>
        </p:spPr>
      </p:pic>
    </p:spTree>
    <p:extLst>
      <p:ext uri="{BB962C8B-B14F-4D97-AF65-F5344CB8AC3E}">
        <p14:creationId xmlns:p14="http://schemas.microsoft.com/office/powerpoint/2010/main" val="2600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6595" y="4038600"/>
            <a:ext cx="6556743" cy="2819399"/>
          </a:xfrm>
          <a:prstGeom prst="rect">
            <a:avLst/>
          </a:prstGeom>
        </p:spPr>
      </p:pic>
      <p:sp>
        <p:nvSpPr>
          <p:cNvPr id="22530"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between molecules</a:t>
            </a:r>
          </a:p>
        </p:txBody>
      </p:sp>
      <p:pic>
        <p:nvPicPr>
          <p:cNvPr id="22532" name="Picture 4" descr="18_Figure15-I"/>
          <p:cNvPicPr>
            <a:picLocks noChangeAspect="1" noChangeArrowheads="1"/>
          </p:cNvPicPr>
          <p:nvPr/>
        </p:nvPicPr>
        <p:blipFill>
          <a:blip r:embed="rId4" cstate="print">
            <a:extLst>
              <a:ext uri="{28A0092B-C50C-407E-A947-70E740481C1C}">
                <a14:useLocalDpi xmlns:a14="http://schemas.microsoft.com/office/drawing/2010/main" val="0"/>
              </a:ext>
            </a:extLst>
          </a:blip>
          <a:srcRect r="37778" b="10651"/>
          <a:stretch>
            <a:fillRect/>
          </a:stretch>
        </p:blipFill>
        <p:spPr bwMode="auto">
          <a:xfrm>
            <a:off x="5410200" y="990600"/>
            <a:ext cx="3276600" cy="231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5334000" y="3505200"/>
            <a:ext cx="3657600" cy="646331"/>
          </a:xfrm>
          <a:prstGeom prst="rect">
            <a:avLst/>
          </a:prstGeom>
        </p:spPr>
        <p:txBody>
          <a:bodyPr wrap="square">
            <a:spAutoFit/>
          </a:bodyPr>
          <a:lstStyle/>
          <a:p>
            <a:pPr algn="l"/>
            <a:r>
              <a:rPr lang="en-US" altLang="zh-HK" sz="1800" dirty="0">
                <a:ea typeface="新細明體" charset="-120"/>
              </a:rPr>
              <a:t>N/V molecules per unit volume</a:t>
            </a:r>
          </a:p>
          <a:p>
            <a:pPr algn="l"/>
            <a:r>
              <a:rPr lang="en-US" altLang="zh-HK" sz="1800" dirty="0">
                <a:ea typeface="新細明體" charset="-120"/>
              </a:rPr>
              <a:t>Molecule ~ rigid sphere of radius r</a:t>
            </a:r>
            <a:endParaRPr lang="en-US" sz="1800" dirty="0"/>
          </a:p>
        </p:txBody>
      </p:sp>
      <p:sp>
        <p:nvSpPr>
          <p:cNvPr id="22531" name="Rectangle 3"/>
          <p:cNvSpPr>
            <a:spLocks noGrp="1" noChangeArrowheads="1"/>
          </p:cNvSpPr>
          <p:nvPr>
            <p:ph type="body" idx="1"/>
          </p:nvPr>
        </p:nvSpPr>
        <p:spPr>
          <a:xfrm>
            <a:off x="290384" y="579438"/>
            <a:ext cx="4815016" cy="4297362"/>
          </a:xfrm>
          <a:solidFill>
            <a:schemeClr val="bg1">
              <a:lumMod val="95000"/>
              <a:alpha val="63000"/>
            </a:schemeClr>
          </a:solidFill>
        </p:spPr>
        <p:txBody>
          <a:bodyPr/>
          <a:lstStyle/>
          <a:p>
            <a:pPr lvl="1">
              <a:lnSpc>
                <a:spcPct val="90000"/>
              </a:lnSpc>
            </a:pPr>
            <a:r>
              <a:rPr lang="en-US" altLang="zh-HK" sz="2400" dirty="0">
                <a:ea typeface="新細明體" charset="-120"/>
              </a:rPr>
              <a:t>We model molecules as rigid spheres of radius </a:t>
            </a:r>
            <a:r>
              <a:rPr lang="en-US" altLang="zh-HK" sz="2400" i="1" dirty="0">
                <a:ea typeface="新細明體" charset="-120"/>
              </a:rPr>
              <a:t>r</a:t>
            </a:r>
            <a:r>
              <a:rPr lang="en-US" altLang="zh-HK" sz="2400" dirty="0">
                <a:ea typeface="新細明體" charset="-120"/>
              </a:rPr>
              <a:t> as shown at the right. </a:t>
            </a:r>
            <a:r>
              <a:rPr lang="en-US" altLang="zh-HK" sz="2400" b="1" dirty="0">
                <a:solidFill>
                  <a:srgbClr val="FF0000"/>
                </a:solidFill>
                <a:ea typeface="新細明體" charset="-120"/>
              </a:rPr>
              <a:t>As the molecules move randomly in the gas, they collide with each other frequently</a:t>
            </a:r>
            <a:endParaRPr lang="en-US" altLang="zh-HK" sz="2800" dirty="0">
              <a:solidFill>
                <a:srgbClr val="FF6600"/>
              </a:solidFill>
              <a:ea typeface="新細明體" charset="-120"/>
            </a:endParaRPr>
          </a:p>
          <a:p>
            <a:pPr lvl="1">
              <a:lnSpc>
                <a:spcPct val="90000"/>
              </a:lnSpc>
            </a:pPr>
            <a:r>
              <a:rPr lang="en-US" altLang="zh-HK" sz="2400" dirty="0">
                <a:ea typeface="新細明體" charset="-120"/>
              </a:rPr>
              <a:t>The </a:t>
            </a:r>
            <a:r>
              <a:rPr lang="en-US" altLang="zh-HK" sz="2400" i="1" dirty="0">
                <a:ea typeface="新細明體" charset="-120"/>
              </a:rPr>
              <a:t>mean free path</a:t>
            </a:r>
            <a:r>
              <a:rPr lang="en-US" altLang="zh-HK" sz="2400" dirty="0">
                <a:ea typeface="新細明體" charset="-120"/>
              </a:rPr>
              <a:t> of a molecule is the average distance it travels between collisions.</a:t>
            </a:r>
          </a:p>
          <a:p>
            <a:pPr lvl="1">
              <a:lnSpc>
                <a:spcPct val="90000"/>
              </a:lnSpc>
            </a:pPr>
            <a:r>
              <a:rPr lang="en-US" altLang="zh-HK" sz="2400" dirty="0">
                <a:ea typeface="新細明體" charset="-120"/>
              </a:rPr>
              <a:t>The average time between collisions is the </a:t>
            </a:r>
            <a:r>
              <a:rPr lang="en-US" altLang="zh-HK" sz="2400" i="1" dirty="0">
                <a:ea typeface="新細明體" charset="-120"/>
              </a:rPr>
              <a:t>mean free time</a:t>
            </a:r>
            <a:r>
              <a:rPr lang="en-US" altLang="zh-HK" sz="2400" dirty="0">
                <a:ea typeface="新細明體" charset="-120"/>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09600" y="4114800"/>
            <a:ext cx="7620000" cy="2438400"/>
          </a:xfrm>
          <a:prstGeom prst="rect">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2530"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between molecules</a:t>
            </a:r>
          </a:p>
        </p:txBody>
      </p:sp>
      <p:sp>
        <p:nvSpPr>
          <p:cNvPr id="22531" name="Rectangle 3"/>
          <p:cNvSpPr>
            <a:spLocks noGrp="1" noChangeArrowheads="1"/>
          </p:cNvSpPr>
          <p:nvPr>
            <p:ph type="body" idx="1"/>
          </p:nvPr>
        </p:nvSpPr>
        <p:spPr>
          <a:xfrm>
            <a:off x="228600" y="762000"/>
            <a:ext cx="5257800" cy="1089529"/>
          </a:xfrm>
          <a:noFill/>
        </p:spPr>
        <p:txBody>
          <a:bodyPr/>
          <a:lstStyle/>
          <a:p>
            <a:pPr lvl="1">
              <a:lnSpc>
                <a:spcPct val="90000"/>
              </a:lnSpc>
            </a:pPr>
            <a:r>
              <a:rPr lang="en-US" altLang="zh-HK" sz="2400" dirty="0">
                <a:ea typeface="新細明體" charset="-120"/>
              </a:rPr>
              <a:t>During </a:t>
            </a:r>
            <a:r>
              <a:rPr lang="en-US" altLang="zh-HK" sz="2400" dirty="0" err="1">
                <a:ea typeface="新細明體" charset="-120"/>
              </a:rPr>
              <a:t>dt</a:t>
            </a:r>
            <a:r>
              <a:rPr lang="en-US" altLang="zh-HK" sz="2400" dirty="0">
                <a:ea typeface="新細明體" charset="-120"/>
              </a:rPr>
              <a:t>, a molecule can collide with any molecules within the cylinder of radius 2r and length </a:t>
            </a:r>
            <a:r>
              <a:rPr lang="en-US" altLang="zh-HK" sz="2400" dirty="0" err="1">
                <a:ea typeface="新細明體" charset="-120"/>
              </a:rPr>
              <a:t>vdt</a:t>
            </a:r>
            <a:endParaRPr lang="en-US" altLang="zh-HK" sz="2400" dirty="0">
              <a:ea typeface="新細明體" charset="-120"/>
            </a:endParaRPr>
          </a:p>
        </p:txBody>
      </p:sp>
      <p:pic>
        <p:nvPicPr>
          <p:cNvPr id="22532" name="Picture 4" descr="18_Figure15-I"/>
          <p:cNvPicPr>
            <a:picLocks noChangeAspect="1" noChangeArrowheads="1"/>
          </p:cNvPicPr>
          <p:nvPr/>
        </p:nvPicPr>
        <p:blipFill>
          <a:blip r:embed="rId4" cstate="print">
            <a:extLst>
              <a:ext uri="{28A0092B-C50C-407E-A947-70E740481C1C}">
                <a14:useLocalDpi xmlns:a14="http://schemas.microsoft.com/office/drawing/2010/main" val="0"/>
              </a:ext>
            </a:extLst>
          </a:blip>
          <a:srcRect r="37778" b="10651"/>
          <a:stretch>
            <a:fillRect/>
          </a:stretch>
        </p:blipFill>
        <p:spPr bwMode="auto">
          <a:xfrm>
            <a:off x="5410200" y="152400"/>
            <a:ext cx="3276600" cy="231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0" name="Picture 2"/>
          <p:cNvPicPr>
            <a:picLocks noChangeAspect="1" noChangeArrowheads="1"/>
          </p:cNvPicPr>
          <p:nvPr/>
        </p:nvPicPr>
        <p:blipFill>
          <a:blip r:embed="rId5" cstate="print"/>
          <a:srcRect/>
          <a:stretch>
            <a:fillRect/>
          </a:stretch>
        </p:blipFill>
        <p:spPr bwMode="auto">
          <a:xfrm>
            <a:off x="1371600" y="1828800"/>
            <a:ext cx="2656266" cy="533400"/>
          </a:xfrm>
          <a:prstGeom prst="rect">
            <a:avLst/>
          </a:prstGeom>
          <a:noFill/>
          <a:ln w="9525">
            <a:noFill/>
            <a:miter lim="800000"/>
            <a:headEnd/>
            <a:tailEnd/>
          </a:ln>
        </p:spPr>
      </p:pic>
      <p:graphicFrame>
        <p:nvGraphicFramePr>
          <p:cNvPr id="68611" name="Object 3"/>
          <p:cNvGraphicFramePr>
            <a:graphicFrameLocks noChangeAspect="1"/>
          </p:cNvGraphicFramePr>
          <p:nvPr/>
        </p:nvGraphicFramePr>
        <p:xfrm>
          <a:off x="1447800" y="3124200"/>
          <a:ext cx="2057400" cy="764612"/>
        </p:xfrm>
        <a:graphic>
          <a:graphicData uri="http://schemas.openxmlformats.org/presentationml/2006/ole">
            <mc:AlternateContent xmlns:mc="http://schemas.openxmlformats.org/markup-compatibility/2006">
              <mc:Choice xmlns:v="urn:schemas-microsoft-com:vml" Requires="v">
                <p:oleObj spid="_x0000_s7175" name="Equation" r:id="rId6" imgW="1130040" imgH="431640" progId="Equation.DSMT4">
                  <p:embed/>
                </p:oleObj>
              </mc:Choice>
              <mc:Fallback>
                <p:oleObj name="Equation" r:id="rId6" imgW="1130040" imgH="431640" progId="Equation.DSMT4">
                  <p:embed/>
                  <p:pic>
                    <p:nvPicPr>
                      <p:cNvPr id="6861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124200"/>
                        <a:ext cx="2057400" cy="7646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Rectangle 3"/>
          <p:cNvSpPr txBox="1">
            <a:spLocks noChangeArrowheads="1"/>
          </p:cNvSpPr>
          <p:nvPr/>
        </p:nvSpPr>
        <p:spPr bwMode="auto">
          <a:xfrm>
            <a:off x="304800" y="2367070"/>
            <a:ext cx="8153400" cy="7571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14350" marR="0" lvl="1" indent="-400050" algn="l" defTabSz="914400" rtl="0" eaLnBrk="0" fontAlgn="base" latinLnBrk="0" hangingPunct="0">
              <a:lnSpc>
                <a:spcPct val="90000"/>
              </a:lnSpc>
              <a:spcBef>
                <a:spcPct val="45000"/>
              </a:spcBef>
              <a:spcAft>
                <a:spcPct val="20000"/>
              </a:spcAft>
              <a:buClr>
                <a:srgbClr val="D33325"/>
              </a:buClr>
              <a:buSzTx/>
              <a:buFont typeface="Times" pitchFamily="84" charset="0"/>
              <a:buChar char="•"/>
              <a:tabLst/>
              <a:defRPr/>
            </a:pPr>
            <a:r>
              <a:rPr kumimoji="0" lang="en-US" altLang="zh-HK" sz="2400" b="0" i="0" u="none" strike="noStrike" kern="0" cap="none" spc="0" normalizeH="0" baseline="0" noProof="0" dirty="0">
                <a:ln>
                  <a:noFill/>
                </a:ln>
                <a:solidFill>
                  <a:schemeClr val="tx1"/>
                </a:solidFill>
                <a:effectLst/>
                <a:uLnTx/>
                <a:uFillTx/>
                <a:latin typeface="+mj-lt"/>
                <a:ea typeface="新細明體" charset="-120"/>
              </a:rPr>
              <a:t>Number of collisions per unit time (factor </a:t>
            </a:r>
            <a:r>
              <a:rPr kumimoji="0" lang="en-US" altLang="zh-HK" sz="2400" b="0" i="0" u="none" strike="noStrike" kern="0" cap="none" spc="0" normalizeH="0" baseline="0" noProof="0" dirty="0" err="1">
                <a:ln>
                  <a:noFill/>
                </a:ln>
                <a:solidFill>
                  <a:schemeClr val="tx1"/>
                </a:solidFill>
                <a:effectLst/>
                <a:uLnTx/>
                <a:uFillTx/>
                <a:latin typeface="+mj-lt"/>
                <a:ea typeface="新細明體" charset="-120"/>
              </a:rPr>
              <a:t>sqrt</a:t>
            </a:r>
            <a:r>
              <a:rPr kumimoji="0" lang="en-US" altLang="zh-HK" sz="2400" b="0" i="0" u="none" strike="noStrike" kern="0" cap="none" spc="0" normalizeH="0" baseline="0" noProof="0" dirty="0">
                <a:ln>
                  <a:noFill/>
                </a:ln>
                <a:solidFill>
                  <a:schemeClr val="tx1"/>
                </a:solidFill>
                <a:effectLst/>
                <a:uLnTx/>
                <a:uFillTx/>
                <a:latin typeface="+mj-lt"/>
                <a:ea typeface="新細明體" charset="-120"/>
              </a:rPr>
              <a:t>(2) is due to the actual collisions are more frequent)</a:t>
            </a:r>
          </a:p>
        </p:txBody>
      </p:sp>
      <p:graphicFrame>
        <p:nvGraphicFramePr>
          <p:cNvPr id="68612" name="Object 4"/>
          <p:cNvGraphicFramePr>
            <a:graphicFrameLocks noChangeAspect="1"/>
          </p:cNvGraphicFramePr>
          <p:nvPr>
            <p:extLst>
              <p:ext uri="{D42A27DB-BD31-4B8C-83A1-F6EECF244321}">
                <p14:modId xmlns:p14="http://schemas.microsoft.com/office/powerpoint/2010/main" val="4266489064"/>
              </p:ext>
            </p:extLst>
          </p:nvPr>
        </p:nvGraphicFramePr>
        <p:xfrm>
          <a:off x="831850" y="4125913"/>
          <a:ext cx="7050088" cy="2408237"/>
        </p:xfrm>
        <a:graphic>
          <a:graphicData uri="http://schemas.openxmlformats.org/presentationml/2006/ole">
            <mc:AlternateContent xmlns:mc="http://schemas.openxmlformats.org/markup-compatibility/2006">
              <mc:Choice xmlns:v="urn:schemas-microsoft-com:vml" Requires="v">
                <p:oleObj spid="_x0000_s7176" name="Equation" r:id="rId8" imgW="3873500" imgH="1358900" progId="Equation.DSMT4">
                  <p:embed/>
                </p:oleObj>
              </mc:Choice>
              <mc:Fallback>
                <p:oleObj name="Equation" r:id="rId8" imgW="3873500" imgH="1358900" progId="Equation.DSMT4">
                  <p:embed/>
                  <p:pic>
                    <p:nvPicPr>
                      <p:cNvPr id="68612" name="Object 4"/>
                      <p:cNvPicPr>
                        <a:picLocks noChangeAspect="1" noChangeArrowheads="1"/>
                      </p:cNvPicPr>
                      <p:nvPr/>
                    </p:nvPicPr>
                    <p:blipFill>
                      <a:blip r:embed="rId9"/>
                      <a:srcRect/>
                      <a:stretch>
                        <a:fillRect/>
                      </a:stretch>
                    </p:blipFill>
                    <p:spPr bwMode="auto">
                      <a:xfrm>
                        <a:off x="831850" y="4125913"/>
                        <a:ext cx="7050088" cy="24082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04800" y="76200"/>
            <a:ext cx="8839200" cy="503238"/>
          </a:xfrm>
        </p:spPr>
        <p:txBody>
          <a:bodyPr/>
          <a:lstStyle/>
          <a:p>
            <a:r>
              <a:rPr lang="en-US" altLang="zh-HK">
                <a:ea typeface="新細明體" charset="-120"/>
              </a:rPr>
              <a:t>Collisions between molecules</a:t>
            </a:r>
          </a:p>
        </p:txBody>
      </p:sp>
      <p:sp>
        <p:nvSpPr>
          <p:cNvPr id="23555" name="Rectangle 3"/>
          <p:cNvSpPr>
            <a:spLocks noGrp="1" noChangeArrowheads="1"/>
          </p:cNvSpPr>
          <p:nvPr>
            <p:ph type="body" idx="1"/>
          </p:nvPr>
        </p:nvSpPr>
        <p:spPr>
          <a:xfrm>
            <a:off x="228600" y="762001"/>
            <a:ext cx="8305800" cy="997196"/>
          </a:xfrm>
          <a:noFill/>
        </p:spPr>
        <p:txBody>
          <a:bodyPr/>
          <a:lstStyle/>
          <a:p>
            <a:pPr lvl="1">
              <a:lnSpc>
                <a:spcPct val="90000"/>
              </a:lnSpc>
            </a:pPr>
            <a:r>
              <a:rPr lang="en-US" altLang="zh-HK" sz="2400" b="1" dirty="0">
                <a:ea typeface="新細明體" charset="-120"/>
              </a:rPr>
              <a:t>Example 18.8:</a:t>
            </a:r>
            <a:r>
              <a:rPr lang="en-US" altLang="zh-HK" sz="2400" b="1" dirty="0"/>
              <a:t> Calculating mean free path</a:t>
            </a:r>
            <a:endParaRPr lang="zh-TW" altLang="zh-HK" sz="2400" b="1" dirty="0"/>
          </a:p>
          <a:p>
            <a:pPr lvl="1">
              <a:lnSpc>
                <a:spcPct val="90000"/>
              </a:lnSpc>
            </a:pPr>
            <a:endParaRPr lang="en-US" altLang="zh-HK" sz="2400" dirty="0">
              <a:ea typeface="新細明體" charset="-120"/>
            </a:endParaRPr>
          </a:p>
        </p:txBody>
      </p:sp>
      <p:pic>
        <p:nvPicPr>
          <p:cNvPr id="4" name="Picture 3"/>
          <p:cNvPicPr>
            <a:picLocks noChangeAspect="1"/>
          </p:cNvPicPr>
          <p:nvPr/>
        </p:nvPicPr>
        <p:blipFill rotWithShape="1">
          <a:blip r:embed="rId3"/>
          <a:srcRect t="39225"/>
          <a:stretch/>
        </p:blipFill>
        <p:spPr>
          <a:xfrm>
            <a:off x="559992" y="1219200"/>
            <a:ext cx="8176416" cy="1614488"/>
          </a:xfrm>
          <a:prstGeom prst="rect">
            <a:avLst/>
          </a:prstGeom>
        </p:spPr>
      </p:pic>
      <p:pic>
        <p:nvPicPr>
          <p:cNvPr id="5" name="Picture 4"/>
          <p:cNvPicPr>
            <a:picLocks noChangeAspect="1"/>
          </p:cNvPicPr>
          <p:nvPr/>
        </p:nvPicPr>
        <p:blipFill>
          <a:blip r:embed="rId4"/>
          <a:stretch>
            <a:fillRect/>
          </a:stretch>
        </p:blipFill>
        <p:spPr>
          <a:xfrm>
            <a:off x="914399" y="2757487"/>
            <a:ext cx="7104063" cy="407578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09" t="-1156" r="-2403" b="-2201"/>
          <a:stretch/>
        </p:blipFill>
        <p:spPr>
          <a:xfrm>
            <a:off x="609600" y="914400"/>
            <a:ext cx="7848600" cy="5277474"/>
          </a:xfrm>
        </p:spPr>
      </p:pic>
    </p:spTree>
    <p:extLst>
      <p:ext uri="{BB962C8B-B14F-4D97-AF65-F5344CB8AC3E}">
        <p14:creationId xmlns:p14="http://schemas.microsoft.com/office/powerpoint/2010/main" val="3718675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Principle of </a:t>
            </a:r>
            <a:r>
              <a:rPr lang="en-US" dirty="0" err="1"/>
              <a:t>equipartition</a:t>
            </a:r>
            <a:r>
              <a:rPr lang="en-US" dirty="0"/>
              <a:t> of energy</a:t>
            </a:r>
          </a:p>
        </p:txBody>
      </p:sp>
      <p:sp>
        <p:nvSpPr>
          <p:cNvPr id="3" name="Content Placeholder 2"/>
          <p:cNvSpPr>
            <a:spLocks noGrp="1"/>
          </p:cNvSpPr>
          <p:nvPr>
            <p:ph idx="1"/>
          </p:nvPr>
        </p:nvSpPr>
        <p:spPr>
          <a:xfrm>
            <a:off x="228600" y="685800"/>
            <a:ext cx="8610600" cy="4228850"/>
          </a:xfrm>
        </p:spPr>
        <p:txBody>
          <a:bodyPr/>
          <a:lstStyle/>
          <a:p>
            <a:pPr marL="457200" indent="-457200">
              <a:buFont typeface="Arial"/>
              <a:buChar char="•"/>
            </a:pPr>
            <a:r>
              <a:rPr lang="en-US" sz="2800" dirty="0"/>
              <a:t>Monoatomic gas : average kinetic energy=3kT/2</a:t>
            </a:r>
          </a:p>
          <a:p>
            <a:pPr marL="457200" indent="-457200">
              <a:buFont typeface="Arial"/>
              <a:buChar char="•"/>
            </a:pPr>
            <a:r>
              <a:rPr lang="en-US" sz="2800" dirty="0"/>
              <a:t>Three degree of freedom for a monoatomic gas</a:t>
            </a:r>
          </a:p>
          <a:p>
            <a:pPr marL="457200" indent="-457200">
              <a:buFont typeface="Arial"/>
              <a:buChar char="•"/>
            </a:pPr>
            <a:r>
              <a:rPr lang="en-US" sz="2800" dirty="0"/>
              <a:t>One degree of freedom has average kinetic energy </a:t>
            </a:r>
            <a:r>
              <a:rPr lang="en-US" sz="2800" dirty="0" err="1"/>
              <a:t>kT</a:t>
            </a:r>
            <a:r>
              <a:rPr lang="en-US" sz="2800" dirty="0"/>
              <a:t>/2</a:t>
            </a:r>
          </a:p>
          <a:p>
            <a:pPr marL="457200" indent="-457200">
              <a:buFont typeface="Arial"/>
              <a:buChar char="•"/>
            </a:pPr>
            <a:r>
              <a:rPr lang="en-US" sz="2800" dirty="0"/>
              <a:t>This applies to rotational degree of freedom too</a:t>
            </a:r>
          </a:p>
          <a:p>
            <a:pPr marL="457200" indent="-457200">
              <a:buFont typeface="Arial"/>
              <a:buChar char="•"/>
            </a:pPr>
            <a:r>
              <a:rPr lang="en-US" sz="2800" dirty="0"/>
              <a:t>One rotational degree of freedom:  average KE=</a:t>
            </a:r>
            <a:r>
              <a:rPr lang="en-US" sz="2800" dirty="0" err="1"/>
              <a:t>kT</a:t>
            </a:r>
            <a:r>
              <a:rPr lang="en-US" sz="2800" dirty="0"/>
              <a:t>/2</a:t>
            </a:r>
          </a:p>
        </p:txBody>
      </p:sp>
      <mc:AlternateContent xmlns:mc="http://schemas.openxmlformats.org/markup-compatibility/2006" xmlns:a14="http://schemas.microsoft.com/office/drawing/2010/main">
        <mc:Choice Requires="a14">
          <p:sp>
            <p:nvSpPr>
              <p:cNvPr id="4" name="TextBox 3"/>
              <p:cNvSpPr txBox="1"/>
              <p:nvPr/>
            </p:nvSpPr>
            <p:spPr>
              <a:xfrm>
                <a:off x="2743200" y="4495800"/>
                <a:ext cx="4595617" cy="2005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r>
                        <a:rPr lang="en-US" b="0" i="1" smtClean="0">
                          <a:latin typeface="Cambria Math" charset="0"/>
                        </a:rPr>
                        <m:t>𝑚</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charset="0"/>
                                </a:rPr>
                                <m:t>𝑣</m:t>
                              </m:r>
                            </m:e>
                            <m:sup>
                              <m:r>
                                <a:rPr lang="en-US" b="0" i="1" smtClean="0">
                                  <a:latin typeface="Cambria Math" charset="0"/>
                                </a:rPr>
                                <m:t>2</m:t>
                              </m:r>
                            </m:sup>
                          </m:sSup>
                        </m:e>
                      </m:d>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r>
                        <a:rPr lang="en-US" b="0" i="1" smtClean="0">
                          <a:latin typeface="Cambria Math" charset="0"/>
                        </a:rPr>
                        <m:t>𝑚</m:t>
                      </m:r>
                      <m:r>
                        <a:rPr lang="en-US" b="0" i="1" smtClean="0">
                          <a:latin typeface="Cambria Math"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charset="0"/>
                                </a:rPr>
                                <m:t>𝑣</m:t>
                              </m:r>
                            </m:e>
                            <m:sub>
                              <m:r>
                                <a:rPr lang="en-US" b="0" i="1" smtClean="0">
                                  <a:latin typeface="Cambria Math" charset="0"/>
                                </a:rPr>
                                <m:t>𝑥</m:t>
                              </m:r>
                            </m:sub>
                            <m:sup>
                              <m:r>
                                <a:rPr lang="en-US" b="0" i="1" smtClean="0">
                                  <a:latin typeface="Cambria Math" charset="0"/>
                                </a:rPr>
                                <m:t>2</m:t>
                              </m:r>
                            </m:sup>
                          </m:sSubSup>
                        </m:e>
                      </m:d>
                      <m:r>
                        <a:rPr lang="en-US" b="0" i="1" smtClean="0">
                          <a:latin typeface="Cambria Math"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b="0" i="1" smtClean="0">
                                  <a:latin typeface="Cambria Math" charset="0"/>
                                </a:rPr>
                                <m:t>𝑦</m:t>
                              </m:r>
                            </m:sub>
                            <m:sup>
                              <m:r>
                                <a:rPr lang="en-US" i="1">
                                  <a:latin typeface="Cambria Math" charset="0"/>
                                </a:rPr>
                                <m:t>2</m:t>
                              </m:r>
                            </m:sup>
                          </m:sSubSup>
                        </m:e>
                      </m:d>
                      <m:r>
                        <a:rPr lang="en-US" b="0" i="1" smtClean="0">
                          <a:latin typeface="Cambria Math"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b="0" i="1" smtClean="0">
                                  <a:latin typeface="Cambria Math" charset="0"/>
                                </a:rPr>
                                <m:t>𝑧</m:t>
                              </m:r>
                            </m:sub>
                            <m:sup>
                              <m:r>
                                <a:rPr lang="en-US" i="1">
                                  <a:latin typeface="Cambria Math" charset="0"/>
                                </a:rPr>
                                <m:t>2</m:t>
                              </m:r>
                            </m:sup>
                          </m:sSubSup>
                        </m:e>
                      </m:d>
                      <m:r>
                        <a:rPr lang="en-US" b="0" i="1" smtClean="0">
                          <a:latin typeface="Cambria Math" charset="0"/>
                        </a:rPr>
                        <m:t>]</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i="1">
                                  <a:latin typeface="Cambria Math" charset="0"/>
                                </a:rPr>
                                <m:t>𝑥</m:t>
                              </m:r>
                            </m:sub>
                            <m:sup>
                              <m:r>
                                <a:rPr lang="en-US" i="1">
                                  <a:latin typeface="Cambria Math" charset="0"/>
                                </a:rPr>
                                <m:t>2</m:t>
                              </m:r>
                            </m:sup>
                          </m:sSubSup>
                        </m:e>
                      </m:d>
                      <m:r>
                        <a:rPr lang="en-US" b="0" i="1" smtClean="0">
                          <a:latin typeface="Cambria Math"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i="1">
                                  <a:latin typeface="Cambria Math" charset="0"/>
                                </a:rPr>
                                <m:t>𝑦</m:t>
                              </m:r>
                            </m:sub>
                            <m:sup>
                              <m:r>
                                <a:rPr lang="en-US" i="1">
                                  <a:latin typeface="Cambria Math" charset="0"/>
                                </a:rPr>
                                <m:t>2</m:t>
                              </m:r>
                            </m:sup>
                          </m:sSubSup>
                        </m:e>
                      </m:d>
                      <m:r>
                        <a:rPr lang="en-US" b="0" i="1" smtClean="0">
                          <a:latin typeface="Cambria Math"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i="1">
                                  <a:latin typeface="Cambria Math" charset="0"/>
                                </a:rPr>
                                <m:t>𝑧</m:t>
                              </m:r>
                            </m:sub>
                            <m:sup>
                              <m:r>
                                <a:rPr lang="en-US" i="1">
                                  <a:latin typeface="Cambria Math" charset="0"/>
                                </a:rPr>
                                <m:t>2</m:t>
                              </m:r>
                            </m:sup>
                          </m:sSubSup>
                        </m:e>
                      </m:d>
                    </m:oMath>
                  </m:oMathPara>
                </a14:m>
                <a:endParaRPr lang="en-US" dirty="0"/>
              </a:p>
              <a:p>
                <a14:m>
                  <m:oMath xmlns:m="http://schemas.openxmlformats.org/officeDocument/2006/math">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a:latin typeface="Cambria Math" charset="0"/>
                      </a:rPr>
                      <m:t>𝑚</m:t>
                    </m:r>
                    <m:d>
                      <m:dPr>
                        <m:begChr m:val="⟨"/>
                        <m:endChr m:val="⟩"/>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𝑣</m:t>
                            </m:r>
                          </m:e>
                          <m:sub>
                            <m:r>
                              <a:rPr lang="en-US" b="0" i="1" smtClean="0">
                                <a:latin typeface="Cambria Math" charset="0"/>
                              </a:rPr>
                              <m:t>𝑥</m:t>
                            </m:r>
                          </m:sub>
                          <m:sup>
                            <m:r>
                              <a:rPr lang="en-US" i="1">
                                <a:latin typeface="Cambria Math" charset="0"/>
                              </a:rPr>
                              <m:t>2</m:t>
                            </m:r>
                          </m:sup>
                        </m:sSubSup>
                      </m:e>
                    </m:d>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a:latin typeface="Cambria Math" charset="0"/>
                      </a:rPr>
                      <m:t>𝑚</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b="0" i="1" smtClean="0">
                                <a:latin typeface="Cambria Math" charset="0"/>
                              </a:rPr>
                              <m:t>𝑦</m:t>
                            </m:r>
                          </m:sub>
                          <m:sup>
                            <m:r>
                              <a:rPr lang="en-US" i="1">
                                <a:latin typeface="Cambria Math" charset="0"/>
                              </a:rPr>
                              <m:t>2</m:t>
                            </m:r>
                          </m:sup>
                        </m:sSubSup>
                      </m:e>
                    </m:d>
                  </m:oMath>
                </a14:m>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r>
                      <a:rPr lang="en-US" i="1">
                        <a:latin typeface="Cambria Math" charset="0"/>
                      </a:rPr>
                      <m:t>𝑚</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𝑣</m:t>
                            </m:r>
                          </m:e>
                          <m:sub>
                            <m:r>
                              <a:rPr lang="en-US" b="0" i="1" smtClean="0">
                                <a:latin typeface="Cambria Math" charset="0"/>
                              </a:rPr>
                              <m:t>𝑧</m:t>
                            </m:r>
                          </m:sub>
                          <m:sup>
                            <m:r>
                              <a:rPr lang="en-US" i="1">
                                <a:latin typeface="Cambria Math" charset="0"/>
                              </a:rPr>
                              <m:t>2</m:t>
                            </m:r>
                          </m:sup>
                        </m:sSubSup>
                      </m:e>
                    </m:d>
                  </m:oMath>
                </a14:m>
                <a:r>
                  <a:rPr lang="en-US" dirty="0"/>
                  <a:t>=kT/2 </a:t>
                </a: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43200" y="4495800"/>
                <a:ext cx="4595617" cy="2005549"/>
              </a:xfrm>
              <a:prstGeom prst="rect">
                <a:avLst/>
              </a:prstGeom>
              <a:blipFill rotWithShape="0">
                <a:blip r:embed="rId2"/>
                <a:stretch>
                  <a:fillRect r="-3979"/>
                </a:stretch>
              </a:blipFill>
            </p:spPr>
            <p:txBody>
              <a:bodyPr/>
              <a:lstStyle/>
              <a:p>
                <a:r>
                  <a:rPr lang="en-US">
                    <a:noFill/>
                  </a:rPr>
                  <a:t> </a:t>
                </a:r>
              </a:p>
            </p:txBody>
          </p:sp>
        </mc:Fallback>
      </mc:AlternateContent>
    </p:spTree>
    <p:extLst>
      <p:ext uri="{BB962C8B-B14F-4D97-AF65-F5344CB8AC3E}">
        <p14:creationId xmlns:p14="http://schemas.microsoft.com/office/powerpoint/2010/main" val="1875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800" y="76200"/>
            <a:ext cx="8839200" cy="503238"/>
          </a:xfrm>
        </p:spPr>
        <p:txBody>
          <a:bodyPr/>
          <a:lstStyle/>
          <a:p>
            <a:r>
              <a:rPr lang="en-US" altLang="zh-HK" dirty="0">
                <a:ea typeface="新細明體" charset="-120"/>
              </a:rPr>
              <a:t>Heat capacities of gases</a:t>
            </a:r>
          </a:p>
        </p:txBody>
      </p:sp>
      <p:sp>
        <p:nvSpPr>
          <p:cNvPr id="24579" name="Rectangle 3"/>
          <p:cNvSpPr>
            <a:spLocks noGrp="1" noChangeArrowheads="1"/>
          </p:cNvSpPr>
          <p:nvPr>
            <p:ph type="body" idx="1"/>
          </p:nvPr>
        </p:nvSpPr>
        <p:spPr>
          <a:xfrm>
            <a:off x="76200" y="733425"/>
            <a:ext cx="8610600" cy="2905411"/>
          </a:xfrm>
        </p:spPr>
        <p:txBody>
          <a:bodyPr/>
          <a:lstStyle/>
          <a:p>
            <a:pPr lvl="1">
              <a:lnSpc>
                <a:spcPct val="90000"/>
              </a:lnSpc>
            </a:pPr>
            <a:r>
              <a:rPr lang="en-US" altLang="zh-HK" sz="2400" dirty="0">
                <a:ea typeface="新細明體" charset="-120"/>
              </a:rPr>
              <a:t>The </a:t>
            </a:r>
            <a:r>
              <a:rPr lang="en-US" altLang="zh-HK" sz="2400" i="1" dirty="0" err="1">
                <a:ea typeface="新細明體" charset="-120"/>
              </a:rPr>
              <a:t>equipartition</a:t>
            </a:r>
            <a:r>
              <a:rPr lang="en-US" altLang="zh-HK" sz="2400" i="1" dirty="0">
                <a:ea typeface="新細明體" charset="-120"/>
              </a:rPr>
              <a:t> of energy</a:t>
            </a:r>
            <a:r>
              <a:rPr lang="en-US" altLang="zh-HK" sz="2400" dirty="0">
                <a:ea typeface="新細明體" charset="-120"/>
              </a:rPr>
              <a:t> principle states that each degree of freedom has 1/2 </a:t>
            </a:r>
            <a:r>
              <a:rPr lang="en-US" altLang="zh-HK" sz="2400" i="1" dirty="0" err="1">
                <a:ea typeface="新細明體" charset="-120"/>
              </a:rPr>
              <a:t>kT</a:t>
            </a:r>
            <a:r>
              <a:rPr lang="en-US" altLang="zh-HK" sz="2400" dirty="0">
                <a:ea typeface="新細明體" charset="-120"/>
              </a:rPr>
              <a:t> of kinetic energy associated with it.</a:t>
            </a:r>
          </a:p>
          <a:p>
            <a:pPr lvl="1">
              <a:lnSpc>
                <a:spcPct val="90000"/>
              </a:lnSpc>
            </a:pPr>
            <a:r>
              <a:rPr lang="en-US" altLang="zh-HK" sz="2400" dirty="0">
                <a:ea typeface="新細明體" charset="-120"/>
              </a:rPr>
              <a:t>We can derive the molar heat capacity at constant volume, </a:t>
            </a:r>
            <a:r>
              <a:rPr lang="en-US" altLang="zh-HK" sz="2400" i="1" dirty="0">
                <a:ea typeface="新細明體" charset="-120"/>
              </a:rPr>
              <a:t>C</a:t>
            </a:r>
            <a:r>
              <a:rPr lang="en-US" altLang="zh-HK" sz="2400" i="1" baseline="-25000" dirty="0">
                <a:ea typeface="新細明體" charset="-120"/>
              </a:rPr>
              <a:t>V</a:t>
            </a:r>
            <a:r>
              <a:rPr lang="en-US" altLang="zh-HK" sz="2400" dirty="0">
                <a:ea typeface="新細明體" charset="-120"/>
              </a:rPr>
              <a:t>,</a:t>
            </a:r>
            <a:r>
              <a:rPr lang="en-US" altLang="zh-HK" sz="2400" baseline="-25000" dirty="0">
                <a:ea typeface="新細明體" charset="-120"/>
              </a:rPr>
              <a:t> </a:t>
            </a:r>
            <a:r>
              <a:rPr lang="en-US" altLang="zh-HK" sz="2400" dirty="0">
                <a:ea typeface="新細明體" charset="-120"/>
              </a:rPr>
              <a:t>for monatomic and diatomic gases and for solids. The results are </a:t>
            </a:r>
            <a:r>
              <a:rPr lang="en-US" altLang="zh-HK" sz="2400" i="1" dirty="0">
                <a:ea typeface="新細明體" charset="-120"/>
              </a:rPr>
              <a:t>C</a:t>
            </a:r>
            <a:r>
              <a:rPr lang="en-US" altLang="zh-HK" sz="2400" i="1" baseline="-25000" dirty="0">
                <a:ea typeface="新細明體" charset="-120"/>
              </a:rPr>
              <a:t>V</a:t>
            </a:r>
            <a:r>
              <a:rPr lang="en-US" altLang="zh-HK" sz="2400" dirty="0">
                <a:ea typeface="新細明體" charset="-120"/>
              </a:rPr>
              <a:t> = 3/2 </a:t>
            </a:r>
            <a:r>
              <a:rPr lang="en-US" altLang="zh-HK" sz="2400" i="1" dirty="0">
                <a:ea typeface="新細明體" charset="-120"/>
              </a:rPr>
              <a:t>R</a:t>
            </a:r>
            <a:r>
              <a:rPr lang="en-US" altLang="zh-HK" sz="2400" dirty="0">
                <a:ea typeface="新細明體" charset="-120"/>
              </a:rPr>
              <a:t> for an ideal monatomic gas, </a:t>
            </a:r>
            <a:r>
              <a:rPr lang="en-US" altLang="zh-HK" sz="2400" i="1" dirty="0">
                <a:ea typeface="新細明體" charset="-120"/>
              </a:rPr>
              <a:t>C</a:t>
            </a:r>
            <a:r>
              <a:rPr lang="en-US" altLang="zh-HK" sz="2400" i="1" baseline="-25000" dirty="0">
                <a:ea typeface="新細明體" charset="-120"/>
              </a:rPr>
              <a:t>V</a:t>
            </a:r>
            <a:r>
              <a:rPr lang="en-US" altLang="zh-HK" sz="2400" dirty="0">
                <a:ea typeface="新細明體" charset="-120"/>
              </a:rPr>
              <a:t> = 5/2 </a:t>
            </a:r>
            <a:r>
              <a:rPr lang="en-US" altLang="zh-HK" sz="2400" i="1" dirty="0">
                <a:ea typeface="新細明體" charset="-120"/>
              </a:rPr>
              <a:t>R</a:t>
            </a:r>
            <a:r>
              <a:rPr lang="en-US" altLang="zh-HK" sz="2400" dirty="0">
                <a:ea typeface="新細明體" charset="-120"/>
              </a:rPr>
              <a:t> for a diatomic gas</a:t>
            </a:r>
          </a:p>
          <a:p>
            <a:pPr marL="114300" lvl="1" indent="0">
              <a:lnSpc>
                <a:spcPct val="90000"/>
              </a:lnSpc>
              <a:buNone/>
            </a:pPr>
            <a:endParaRPr lang="en-US" altLang="zh-HK" sz="2400" dirty="0">
              <a:ea typeface="新細明體" charset="-120"/>
            </a:endParaRPr>
          </a:p>
        </p:txBody>
      </p:sp>
      <p:graphicFrame>
        <p:nvGraphicFramePr>
          <p:cNvPr id="69634" name="Object 2"/>
          <p:cNvGraphicFramePr>
            <a:graphicFrameLocks noChangeAspect="1"/>
          </p:cNvGraphicFramePr>
          <p:nvPr/>
        </p:nvGraphicFramePr>
        <p:xfrm>
          <a:off x="4824413" y="3200400"/>
          <a:ext cx="4319587" cy="3271838"/>
        </p:xfrm>
        <a:graphic>
          <a:graphicData uri="http://schemas.openxmlformats.org/presentationml/2006/ole">
            <mc:AlternateContent xmlns:mc="http://schemas.openxmlformats.org/markup-compatibility/2006">
              <mc:Choice xmlns:v="urn:schemas-microsoft-com:vml" Requires="v">
                <p:oleObj spid="_x0000_s8196" name="Equation" r:id="rId4" imgW="2844720" imgH="2209680" progId="Equation.DSMT4">
                  <p:embed/>
                </p:oleObj>
              </mc:Choice>
              <mc:Fallback>
                <p:oleObj name="Equation" r:id="rId4" imgW="2844720" imgH="2209680" progId="Equation.DSMT4">
                  <p:embed/>
                  <p:pic>
                    <p:nvPicPr>
                      <p:cNvPr id="696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13" y="3200400"/>
                        <a:ext cx="4319587" cy="32718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30" name="Group 29"/>
          <p:cNvGrpSpPr/>
          <p:nvPr/>
        </p:nvGrpSpPr>
        <p:grpSpPr>
          <a:xfrm>
            <a:off x="914400" y="4800600"/>
            <a:ext cx="3124200" cy="1371600"/>
            <a:chOff x="914400" y="4800600"/>
            <a:chExt cx="3124200" cy="1371600"/>
          </a:xfrm>
        </p:grpSpPr>
        <p:sp>
          <p:nvSpPr>
            <p:cNvPr id="3" name="Rectangle 2"/>
            <p:cNvSpPr/>
            <p:nvPr/>
          </p:nvSpPr>
          <p:spPr bwMode="auto">
            <a:xfrm>
              <a:off x="914400" y="4800600"/>
              <a:ext cx="1447800" cy="1295400"/>
            </a:xfrm>
            <a:prstGeom prst="rect">
              <a:avLst/>
            </a:prstGeom>
            <a:solidFill>
              <a:schemeClr val="bg1"/>
            </a:solidFill>
            <a:ln w="34925" cap="flat" cmpd="sng" algn="ctr">
              <a:solidFill>
                <a:schemeClr val="tx1"/>
              </a:solid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0" name="Rectangle 9"/>
            <p:cNvSpPr/>
            <p:nvPr/>
          </p:nvSpPr>
          <p:spPr bwMode="auto">
            <a:xfrm>
              <a:off x="2590800" y="4800600"/>
              <a:ext cx="1447800" cy="1295400"/>
            </a:xfrm>
            <a:prstGeom prst="rect">
              <a:avLst/>
            </a:prstGeom>
            <a:solidFill>
              <a:schemeClr val="bg1"/>
            </a:solidFill>
            <a:ln w="34925" cap="flat" cmpd="sng" algn="ctr">
              <a:solidFill>
                <a:schemeClr val="tx1"/>
              </a:solid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4" name="Oval 3"/>
            <p:cNvSpPr/>
            <p:nvPr/>
          </p:nvSpPr>
          <p:spPr bwMode="auto">
            <a:xfrm>
              <a:off x="1524000" y="51054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2" name="Oval 11"/>
            <p:cNvSpPr/>
            <p:nvPr/>
          </p:nvSpPr>
          <p:spPr bwMode="auto">
            <a:xfrm>
              <a:off x="1676400" y="53340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Oval 12"/>
            <p:cNvSpPr/>
            <p:nvPr/>
          </p:nvSpPr>
          <p:spPr bwMode="auto">
            <a:xfrm>
              <a:off x="1447800" y="57912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4" name="Oval 13"/>
            <p:cNvSpPr/>
            <p:nvPr/>
          </p:nvSpPr>
          <p:spPr bwMode="auto">
            <a:xfrm>
              <a:off x="1981200" y="57150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5" name="Oval 14"/>
            <p:cNvSpPr/>
            <p:nvPr/>
          </p:nvSpPr>
          <p:spPr bwMode="auto">
            <a:xfrm>
              <a:off x="2895600" y="54864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6" name="Oval 15"/>
            <p:cNvSpPr/>
            <p:nvPr/>
          </p:nvSpPr>
          <p:spPr bwMode="auto">
            <a:xfrm>
              <a:off x="3352800" y="56388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7" name="Oval 16"/>
            <p:cNvSpPr/>
            <p:nvPr/>
          </p:nvSpPr>
          <p:spPr bwMode="auto">
            <a:xfrm>
              <a:off x="2971800" y="50292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8" name="Oval 17"/>
            <p:cNvSpPr/>
            <p:nvPr/>
          </p:nvSpPr>
          <p:spPr bwMode="auto">
            <a:xfrm>
              <a:off x="3429000" y="5181600"/>
              <a:ext cx="152400" cy="152400"/>
            </a:xfrm>
            <a:prstGeom prst="ellips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cxnSp>
          <p:nvCxnSpPr>
            <p:cNvPr id="6" name="Straight Arrow Connector 5"/>
            <p:cNvCxnSpPr>
              <a:stCxn id="12" idx="0"/>
            </p:cNvCxnSpPr>
            <p:nvPr/>
          </p:nvCxnSpPr>
          <p:spPr bwMode="auto">
            <a:xfrm flipV="1">
              <a:off x="1752600" y="5105400"/>
              <a:ext cx="304800" cy="2286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flipV="1">
              <a:off x="1600200" y="4953000"/>
              <a:ext cx="304800" cy="2286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2057400" y="5410200"/>
              <a:ext cx="76200" cy="381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H="1" flipV="1">
              <a:off x="1371600" y="5486400"/>
              <a:ext cx="152400" cy="381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V="1">
              <a:off x="3048000" y="5029200"/>
              <a:ext cx="762000" cy="762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p:cNvCxnSpPr>
              <a:stCxn id="18" idx="4"/>
            </p:cNvCxnSpPr>
            <p:nvPr/>
          </p:nvCxnSpPr>
          <p:spPr bwMode="auto">
            <a:xfrm>
              <a:off x="3505200" y="5334000"/>
              <a:ext cx="381000" cy="4572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a:stCxn id="15" idx="4"/>
            </p:cNvCxnSpPr>
            <p:nvPr/>
          </p:nvCxnSpPr>
          <p:spPr bwMode="auto">
            <a:xfrm flipH="1">
              <a:off x="2743200" y="5638800"/>
              <a:ext cx="228600" cy="5334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16" idx="6"/>
            </p:cNvCxnSpPr>
            <p:nvPr/>
          </p:nvCxnSpPr>
          <p:spPr bwMode="auto">
            <a:xfrm>
              <a:off x="3505200" y="5715000"/>
              <a:ext cx="457200" cy="3048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1" name="TextBox 30"/>
          <p:cNvSpPr txBox="1"/>
          <p:nvPr/>
        </p:nvSpPr>
        <p:spPr>
          <a:xfrm>
            <a:off x="457200" y="3657600"/>
            <a:ext cx="4038600" cy="923330"/>
          </a:xfrm>
          <a:prstGeom prst="rect">
            <a:avLst/>
          </a:prstGeom>
          <a:solidFill>
            <a:schemeClr val="tx2">
              <a:lumMod val="20000"/>
              <a:lumOff val="80000"/>
            </a:schemeClr>
          </a:solidFill>
        </p:spPr>
        <p:txBody>
          <a:bodyPr wrap="square" rtlCol="0">
            <a:spAutoFit/>
          </a:bodyPr>
          <a:lstStyle/>
          <a:p>
            <a:pPr algn="l"/>
            <a:r>
              <a:rPr lang="en-US" sz="1800" dirty="0">
                <a:solidFill>
                  <a:srgbClr val="000090"/>
                </a:solidFill>
              </a:rPr>
              <a:t>Temperature increases, kinetic energy increased, longer arrows mean higher kinetic energy</a:t>
            </a:r>
          </a:p>
        </p:txBody>
      </p:sp>
    </p:spTree>
    <p:extLst>
      <p:ext uri="{BB962C8B-B14F-4D97-AF65-F5344CB8AC3E}">
        <p14:creationId xmlns:p14="http://schemas.microsoft.com/office/powerpoint/2010/main" val="52826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800" y="76200"/>
            <a:ext cx="8839200" cy="503238"/>
          </a:xfrm>
        </p:spPr>
        <p:txBody>
          <a:bodyPr/>
          <a:lstStyle/>
          <a:p>
            <a:r>
              <a:rPr lang="en-US" altLang="zh-HK">
                <a:ea typeface="新細明體" charset="-120"/>
              </a:rPr>
              <a:t>Heat capacities of gases</a:t>
            </a:r>
          </a:p>
        </p:txBody>
      </p:sp>
      <p:sp>
        <p:nvSpPr>
          <p:cNvPr id="24579" name="Rectangle 3"/>
          <p:cNvSpPr>
            <a:spLocks noGrp="1" noChangeArrowheads="1"/>
          </p:cNvSpPr>
          <p:nvPr>
            <p:ph type="body" idx="1"/>
          </p:nvPr>
        </p:nvSpPr>
        <p:spPr>
          <a:xfrm>
            <a:off x="76200" y="733425"/>
            <a:ext cx="8610600" cy="1421928"/>
          </a:xfrm>
        </p:spPr>
        <p:txBody>
          <a:bodyPr/>
          <a:lstStyle/>
          <a:p>
            <a:pPr lvl="1">
              <a:lnSpc>
                <a:spcPct val="90000"/>
              </a:lnSpc>
            </a:pPr>
            <a:r>
              <a:rPr lang="en-US" altLang="zh-HK" sz="2400" dirty="0">
                <a:ea typeface="新細明體" charset="-120"/>
              </a:rPr>
              <a:t>The </a:t>
            </a:r>
            <a:r>
              <a:rPr lang="en-US" altLang="zh-HK" sz="2400" i="1" dirty="0">
                <a:ea typeface="新細明體" charset="-120"/>
              </a:rPr>
              <a:t>degrees of freedom</a:t>
            </a:r>
            <a:r>
              <a:rPr lang="en-US" altLang="zh-HK" sz="2400" dirty="0">
                <a:ea typeface="新細明體" charset="-120"/>
              </a:rPr>
              <a:t> are the number of velocity components needed to describe a molecule completely. A monatomic gas has three degrees of freedom and a diatomic gas has six. Figure at below illustrates the motions of a diatomic molecule. </a:t>
            </a:r>
          </a:p>
        </p:txBody>
      </p:sp>
      <p:pic>
        <p:nvPicPr>
          <p:cNvPr id="24580" name="Picture 4" descr="18_Figure18-I"/>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
          <a:stretch/>
        </p:blipFill>
        <p:spPr bwMode="auto">
          <a:xfrm>
            <a:off x="152400" y="2133600"/>
            <a:ext cx="2978727" cy="2882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18_Figure18-I"/>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743200" y="2696152"/>
            <a:ext cx="3276600" cy="3323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18_Figure18-I"/>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1327"/>
          <a:stretch/>
        </p:blipFill>
        <p:spPr bwMode="auto">
          <a:xfrm>
            <a:off x="5694910" y="3733800"/>
            <a:ext cx="3416486"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Degree of freedom in diatomic gas</a:t>
            </a:r>
          </a:p>
        </p:txBody>
      </p:sp>
      <p:sp>
        <p:nvSpPr>
          <p:cNvPr id="3" name="Content Placeholder 2"/>
          <p:cNvSpPr>
            <a:spLocks noGrp="1"/>
          </p:cNvSpPr>
          <p:nvPr>
            <p:ph idx="1"/>
          </p:nvPr>
        </p:nvSpPr>
        <p:spPr>
          <a:xfrm>
            <a:off x="228600" y="685800"/>
            <a:ext cx="8610600" cy="3000821"/>
          </a:xfrm>
        </p:spPr>
        <p:txBody>
          <a:bodyPr/>
          <a:lstStyle/>
          <a:p>
            <a:r>
              <a:rPr lang="en-US" dirty="0"/>
              <a:t>Three translational, x, y, z, contribute to random K.E.</a:t>
            </a:r>
          </a:p>
          <a:p>
            <a:r>
              <a:rPr lang="en-US" dirty="0"/>
              <a:t>Two rotational degree of freedom, contribute to Random K.E.</a:t>
            </a:r>
          </a:p>
          <a:p>
            <a:r>
              <a:rPr lang="en-US" dirty="0"/>
              <a:t>Vibration is ignore as molecule is too rigid.</a:t>
            </a:r>
          </a:p>
        </p:txBody>
      </p:sp>
      <p:graphicFrame>
        <p:nvGraphicFramePr>
          <p:cNvPr id="4" name="Object 2"/>
          <p:cNvGraphicFramePr>
            <a:graphicFrameLocks noChangeAspect="1"/>
          </p:cNvGraphicFramePr>
          <p:nvPr>
            <p:extLst>
              <p:ext uri="{D42A27DB-BD31-4B8C-83A1-F6EECF244321}">
                <p14:modId xmlns:p14="http://schemas.microsoft.com/office/powerpoint/2010/main" val="3579458727"/>
              </p:ext>
            </p:extLst>
          </p:nvPr>
        </p:nvGraphicFramePr>
        <p:xfrm>
          <a:off x="685800" y="3810000"/>
          <a:ext cx="7596188" cy="2590800"/>
        </p:xfrm>
        <a:graphic>
          <a:graphicData uri="http://schemas.openxmlformats.org/presentationml/2006/ole">
            <mc:AlternateContent xmlns:mc="http://schemas.openxmlformats.org/markup-compatibility/2006">
              <mc:Choice xmlns:v="urn:schemas-microsoft-com:vml" Requires="v">
                <p:oleObj spid="_x0000_s9220" name="Equation" r:id="rId3" imgW="2908300" imgH="1016000" progId="Equation.DSMT4">
                  <p:embed/>
                </p:oleObj>
              </mc:Choice>
              <mc:Fallback>
                <p:oleObj name="Equation" r:id="rId3" imgW="2908300" imgH="1016000" progId="Equation.DSMT4">
                  <p:embed/>
                  <p:pic>
                    <p:nvPicPr>
                      <p:cNvPr id="4" name="Object 2"/>
                      <p:cNvPicPr>
                        <a:picLocks noChangeAspect="1" noChangeArrowheads="1"/>
                      </p:cNvPicPr>
                      <p:nvPr/>
                    </p:nvPicPr>
                    <p:blipFill>
                      <a:blip r:embed="rId4"/>
                      <a:srcRect/>
                      <a:stretch>
                        <a:fillRect/>
                      </a:stretch>
                    </p:blipFill>
                    <p:spPr bwMode="auto">
                      <a:xfrm>
                        <a:off x="685800" y="3810000"/>
                        <a:ext cx="7596188" cy="2590800"/>
                      </a:xfrm>
                      <a:prstGeom prst="rect">
                        <a:avLst/>
                      </a:prstGeom>
                      <a:noFill/>
                    </p:spPr>
                  </p:pic>
                </p:oleObj>
              </mc:Fallback>
            </mc:AlternateContent>
          </a:graphicData>
        </a:graphic>
      </p:graphicFrame>
    </p:spTree>
    <p:extLst>
      <p:ext uri="{BB962C8B-B14F-4D97-AF65-F5344CB8AC3E}">
        <p14:creationId xmlns:p14="http://schemas.microsoft.com/office/powerpoint/2010/main" val="2437513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515526"/>
          </a:xfrm>
        </p:spPr>
        <p:txBody>
          <a:bodyPr/>
          <a:lstStyle/>
          <a:p>
            <a:r>
              <a:rPr lang="en-US" dirty="0"/>
              <a:t>State Variables</a:t>
            </a:r>
          </a:p>
        </p:txBody>
      </p:sp>
      <p:sp>
        <p:nvSpPr>
          <p:cNvPr id="3" name="Content Placeholder 2"/>
          <p:cNvSpPr>
            <a:spLocks noGrp="1"/>
          </p:cNvSpPr>
          <p:nvPr>
            <p:ph idx="1"/>
          </p:nvPr>
        </p:nvSpPr>
        <p:spPr>
          <a:xfrm>
            <a:off x="152400" y="990600"/>
            <a:ext cx="6324600" cy="6270947"/>
          </a:xfrm>
        </p:spPr>
        <p:txBody>
          <a:bodyPr/>
          <a:lstStyle/>
          <a:p>
            <a:pPr marL="457200" indent="-457200">
              <a:buClr>
                <a:srgbClr val="FF0000"/>
              </a:buClr>
              <a:buFont typeface="Arial"/>
              <a:buChar char="•"/>
            </a:pPr>
            <a:r>
              <a:rPr lang="en-US" sz="2200" dirty="0"/>
              <a:t>We use some state variables to describe the state of the gas in an engine, usually, </a:t>
            </a:r>
            <a:r>
              <a:rPr lang="en-US" sz="2200" b="1" dirty="0">
                <a:solidFill>
                  <a:srgbClr val="FF0000"/>
                </a:solidFill>
              </a:rPr>
              <a:t>pressure, volume, temperature.</a:t>
            </a:r>
            <a:r>
              <a:rPr lang="en-US" sz="2200" b="1" dirty="0"/>
              <a:t> </a:t>
            </a:r>
          </a:p>
          <a:p>
            <a:pPr marL="457200" indent="-457200">
              <a:buClr>
                <a:srgbClr val="FF0000"/>
              </a:buClr>
              <a:buFont typeface="Arial"/>
              <a:buChar char="•"/>
            </a:pPr>
            <a:r>
              <a:rPr lang="en-US" sz="2200" dirty="0"/>
              <a:t>State variables are </a:t>
            </a:r>
            <a:r>
              <a:rPr lang="en-US" sz="2200" dirty="0">
                <a:solidFill>
                  <a:srgbClr val="FF0000"/>
                </a:solidFill>
              </a:rPr>
              <a:t>like position and time </a:t>
            </a:r>
            <a:r>
              <a:rPr lang="en-US" sz="2200" dirty="0"/>
              <a:t>in mechanics, </a:t>
            </a:r>
            <a:r>
              <a:rPr lang="en-US" sz="2200" u="sng" dirty="0"/>
              <a:t>position and time describe motion</a:t>
            </a:r>
            <a:r>
              <a:rPr lang="en-US" sz="2200" dirty="0"/>
              <a:t> </a:t>
            </a:r>
            <a:r>
              <a:rPr lang="en-US" sz="2200" dirty="0">
                <a:solidFill>
                  <a:srgbClr val="0000FF"/>
                </a:solidFill>
              </a:rPr>
              <a:t>(state of the object)</a:t>
            </a:r>
          </a:p>
          <a:p>
            <a:pPr marL="457200" indent="-457200">
              <a:buClr>
                <a:srgbClr val="FF0000"/>
              </a:buClr>
              <a:buFont typeface="Arial"/>
              <a:buChar char="•"/>
            </a:pPr>
            <a:r>
              <a:rPr lang="en-US" sz="2200" dirty="0"/>
              <a:t>State variables describe the </a:t>
            </a:r>
            <a:r>
              <a:rPr lang="en-US" sz="2200" dirty="0">
                <a:solidFill>
                  <a:srgbClr val="FF0000"/>
                </a:solidFill>
              </a:rPr>
              <a:t>thermal state </a:t>
            </a:r>
            <a:r>
              <a:rPr lang="en-US" sz="2200" dirty="0"/>
              <a:t>of a matter ( thermal behavior of the matter)</a:t>
            </a:r>
          </a:p>
          <a:p>
            <a:pPr marL="457200" indent="-457200">
              <a:buClr>
                <a:srgbClr val="FF0000"/>
              </a:buClr>
              <a:buFont typeface="Arial"/>
              <a:buChar char="•"/>
            </a:pPr>
            <a:r>
              <a:rPr lang="en-US" sz="2200" dirty="0"/>
              <a:t>In an engine we use the change of thermal state of a gas to </a:t>
            </a:r>
            <a:r>
              <a:rPr lang="en-US" sz="2200" dirty="0">
                <a:solidFill>
                  <a:srgbClr val="FF0000"/>
                </a:solidFill>
              </a:rPr>
              <a:t>convert heat into mechanical work. In refrigerator, we can move heat from high temperature to low temperature using change of thermal states</a:t>
            </a:r>
          </a:p>
          <a:p>
            <a:pPr marL="457200" indent="-457200">
              <a:buClr>
                <a:srgbClr val="FF0000"/>
              </a:buClr>
              <a:buFont typeface="Arial"/>
              <a:buChar char="•"/>
            </a:pPr>
            <a:endParaRPr lang="en-US" sz="2200" dirty="0"/>
          </a:p>
          <a:p>
            <a:endParaRPr lang="en-US" sz="2200" dirty="0"/>
          </a:p>
        </p:txBody>
      </p:sp>
      <p:pic>
        <p:nvPicPr>
          <p:cNvPr id="5" name="Picture 4"/>
          <p:cNvPicPr>
            <a:picLocks noChangeAspect="1"/>
          </p:cNvPicPr>
          <p:nvPr/>
        </p:nvPicPr>
        <p:blipFill rotWithShape="1">
          <a:blip r:embed="rId2"/>
          <a:srcRect r="46255"/>
          <a:stretch/>
        </p:blipFill>
        <p:spPr>
          <a:xfrm>
            <a:off x="6492145" y="304800"/>
            <a:ext cx="2651855" cy="2895600"/>
          </a:xfrm>
          <a:prstGeom prst="rect">
            <a:avLst/>
          </a:prstGeom>
        </p:spPr>
      </p:pic>
      <p:pic>
        <p:nvPicPr>
          <p:cNvPr id="6" name="Picture 5"/>
          <p:cNvPicPr>
            <a:picLocks noChangeAspect="1"/>
          </p:cNvPicPr>
          <p:nvPr/>
        </p:nvPicPr>
        <p:blipFill rotWithShape="1">
          <a:blip r:embed="rId2"/>
          <a:srcRect l="50923" t="-1886" r="-4668" b="1886"/>
          <a:stretch/>
        </p:blipFill>
        <p:spPr>
          <a:xfrm>
            <a:off x="6526312" y="3276600"/>
            <a:ext cx="2651855" cy="2895600"/>
          </a:xfrm>
          <a:prstGeom prst="rect">
            <a:avLst/>
          </a:prstGeom>
        </p:spPr>
      </p:pic>
    </p:spTree>
    <p:extLst>
      <p:ext uri="{BB962C8B-B14F-4D97-AF65-F5344CB8AC3E}">
        <p14:creationId xmlns:p14="http://schemas.microsoft.com/office/powerpoint/2010/main" val="3859402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04800" y="76200"/>
            <a:ext cx="8839200" cy="503238"/>
          </a:xfrm>
        </p:spPr>
        <p:txBody>
          <a:bodyPr/>
          <a:lstStyle/>
          <a:p>
            <a:r>
              <a:rPr lang="en-US" altLang="zh-HK">
                <a:ea typeface="新細明體" charset="-120"/>
              </a:rPr>
              <a:t>Compare theory with experiment</a:t>
            </a:r>
          </a:p>
        </p:txBody>
      </p:sp>
      <p:sp>
        <p:nvSpPr>
          <p:cNvPr id="25603" name="Rectangle 3"/>
          <p:cNvSpPr>
            <a:spLocks noGrp="1" noChangeArrowheads="1"/>
          </p:cNvSpPr>
          <p:nvPr>
            <p:ph type="body" idx="1"/>
          </p:nvPr>
        </p:nvSpPr>
        <p:spPr>
          <a:xfrm>
            <a:off x="228600" y="733425"/>
            <a:ext cx="8610600" cy="1428083"/>
          </a:xfrm>
        </p:spPr>
        <p:txBody>
          <a:bodyPr/>
          <a:lstStyle/>
          <a:p>
            <a:pPr lvl="1">
              <a:lnSpc>
                <a:spcPct val="90000"/>
              </a:lnSpc>
            </a:pPr>
            <a:r>
              <a:rPr lang="en-US" altLang="zh-HK" sz="2400" dirty="0">
                <a:ea typeface="新細明體" charset="-120"/>
              </a:rPr>
              <a:t>Table below shows that the calculated values for </a:t>
            </a:r>
            <a:r>
              <a:rPr lang="en-US" altLang="zh-HK" sz="2400" i="1" dirty="0">
                <a:ea typeface="新細明體" charset="-120"/>
              </a:rPr>
              <a:t>C</a:t>
            </a:r>
            <a:r>
              <a:rPr lang="en-US" altLang="zh-HK" sz="2400" i="1" baseline="-25000" dirty="0">
                <a:ea typeface="新細明體" charset="-120"/>
              </a:rPr>
              <a:t>V</a:t>
            </a:r>
            <a:r>
              <a:rPr lang="en-US" altLang="zh-HK" sz="2400" dirty="0">
                <a:ea typeface="新細明體" charset="-120"/>
              </a:rPr>
              <a:t> for monatomic gases and diatomic gases agree quite well with the measured values. (</a:t>
            </a:r>
            <a:r>
              <a:rPr lang="en-US" altLang="zh-HK" sz="2400" dirty="0">
                <a:solidFill>
                  <a:srgbClr val="FF0000"/>
                </a:solidFill>
                <a:ea typeface="新細明體" charset="-120"/>
              </a:rPr>
              <a:t>ignore polyatomic gas, beyond the present level)</a:t>
            </a:r>
            <a:endParaRPr lang="en-US" altLang="zh-HK" sz="2000" dirty="0">
              <a:solidFill>
                <a:srgbClr val="FF0000"/>
              </a:solidFill>
              <a:ea typeface="新細明體" charset="-120"/>
            </a:endParaRPr>
          </a:p>
        </p:txBody>
      </p:sp>
      <p:pic>
        <p:nvPicPr>
          <p:cNvPr id="25604" name="Picture 4" descr="18_Table01-T"/>
          <p:cNvPicPr>
            <a:picLocks noChangeAspect="1" noChangeArrowheads="1"/>
          </p:cNvPicPr>
          <p:nvPr/>
        </p:nvPicPr>
        <p:blipFill>
          <a:blip r:embed="rId3" cstate="print">
            <a:extLst>
              <a:ext uri="{28A0092B-C50C-407E-A947-70E740481C1C}">
                <a14:useLocalDpi xmlns:a14="http://schemas.microsoft.com/office/drawing/2010/main" val="0"/>
              </a:ext>
            </a:extLst>
          </a:blip>
          <a:srcRect b="1971"/>
          <a:stretch>
            <a:fillRect/>
          </a:stretch>
        </p:blipFill>
        <p:spPr bwMode="auto">
          <a:xfrm>
            <a:off x="2362200" y="1905000"/>
            <a:ext cx="4191000" cy="457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800" y="76200"/>
            <a:ext cx="8839200" cy="503238"/>
          </a:xfrm>
        </p:spPr>
        <p:txBody>
          <a:bodyPr/>
          <a:lstStyle/>
          <a:p>
            <a:r>
              <a:rPr lang="en-US" altLang="zh-HK" dirty="0">
                <a:ea typeface="新細明體" charset="-120"/>
              </a:rPr>
              <a:t>Extra: Heat capacities of ideal monatomic solid</a:t>
            </a:r>
          </a:p>
        </p:txBody>
      </p:sp>
      <p:sp>
        <p:nvSpPr>
          <p:cNvPr id="24579" name="Rectangle 3"/>
          <p:cNvSpPr>
            <a:spLocks noGrp="1" noChangeArrowheads="1"/>
          </p:cNvSpPr>
          <p:nvPr>
            <p:ph type="body" idx="1"/>
          </p:nvPr>
        </p:nvSpPr>
        <p:spPr>
          <a:xfrm>
            <a:off x="76200" y="733425"/>
            <a:ext cx="8610600" cy="3203954"/>
          </a:xfrm>
        </p:spPr>
        <p:txBody>
          <a:bodyPr/>
          <a:lstStyle/>
          <a:p>
            <a:pPr lvl="1">
              <a:lnSpc>
                <a:spcPct val="90000"/>
              </a:lnSpc>
            </a:pPr>
            <a:r>
              <a:rPr lang="en-US" altLang="zh-HK" sz="2400" i="1" dirty="0">
                <a:ea typeface="新細明體" charset="-120"/>
              </a:rPr>
              <a:t>C</a:t>
            </a:r>
            <a:r>
              <a:rPr lang="en-US" altLang="zh-HK" sz="2400" i="1" baseline="-25000" dirty="0">
                <a:ea typeface="新細明體" charset="-120"/>
              </a:rPr>
              <a:t>V</a:t>
            </a:r>
            <a:r>
              <a:rPr lang="en-US" altLang="zh-HK" sz="2400" dirty="0">
                <a:ea typeface="新細明體" charset="-120"/>
              </a:rPr>
              <a:t> = 3</a:t>
            </a:r>
            <a:r>
              <a:rPr lang="en-US" altLang="zh-HK" sz="2400" i="1" dirty="0">
                <a:ea typeface="新細明體" charset="-120"/>
              </a:rPr>
              <a:t>R</a:t>
            </a:r>
            <a:r>
              <a:rPr lang="en-US" altLang="zh-HK" sz="2400" dirty="0">
                <a:ea typeface="新細明體" charset="-120"/>
              </a:rPr>
              <a:t> for an ideal monatomic solid</a:t>
            </a: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endParaRPr lang="en-US" altLang="zh-HK" sz="2400" dirty="0">
              <a:ea typeface="新細明體" charset="-120"/>
            </a:endParaRPr>
          </a:p>
          <a:p>
            <a:pPr lvl="1">
              <a:lnSpc>
                <a:spcPct val="90000"/>
              </a:lnSpc>
            </a:pPr>
            <a:endParaRPr lang="en-US" altLang="zh-HK" sz="2000" dirty="0">
              <a:ea typeface="新細明體" charset="-120"/>
            </a:endParaRPr>
          </a:p>
        </p:txBody>
      </p:sp>
      <p:graphicFrame>
        <p:nvGraphicFramePr>
          <p:cNvPr id="71683" name="Object 3"/>
          <p:cNvGraphicFramePr>
            <a:graphicFrameLocks noChangeAspect="1"/>
          </p:cNvGraphicFramePr>
          <p:nvPr>
            <p:extLst>
              <p:ext uri="{D42A27DB-BD31-4B8C-83A1-F6EECF244321}">
                <p14:modId xmlns:p14="http://schemas.microsoft.com/office/powerpoint/2010/main" val="107629716"/>
              </p:ext>
            </p:extLst>
          </p:nvPr>
        </p:nvGraphicFramePr>
        <p:xfrm>
          <a:off x="381000" y="1371600"/>
          <a:ext cx="7997826" cy="3140075"/>
        </p:xfrm>
        <a:graphic>
          <a:graphicData uri="http://schemas.openxmlformats.org/presentationml/2006/ole">
            <mc:AlternateContent xmlns:mc="http://schemas.openxmlformats.org/markup-compatibility/2006">
              <mc:Choice xmlns:v="urn:schemas-microsoft-com:vml" Requires="v">
                <p:oleObj spid="_x0000_s10244" name="Equation" r:id="rId4" imgW="4483100" imgH="1803400" progId="Equation.DSMT4">
                  <p:embed/>
                </p:oleObj>
              </mc:Choice>
              <mc:Fallback>
                <p:oleObj name="Equation" r:id="rId4" imgW="4483100" imgH="1803400" progId="Equation.DSMT4">
                  <p:embed/>
                  <p:pic>
                    <p:nvPicPr>
                      <p:cNvPr id="71683" name="Object 3"/>
                      <p:cNvPicPr>
                        <a:picLocks noChangeAspect="1" noChangeArrowheads="1"/>
                      </p:cNvPicPr>
                      <p:nvPr/>
                    </p:nvPicPr>
                    <p:blipFill>
                      <a:blip r:embed="rId5"/>
                      <a:srcRect/>
                      <a:stretch>
                        <a:fillRect/>
                      </a:stretch>
                    </p:blipFill>
                    <p:spPr bwMode="auto">
                      <a:xfrm>
                        <a:off x="381000" y="1371600"/>
                        <a:ext cx="7997826" cy="3140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6"/>
          <a:stretch>
            <a:fillRect/>
          </a:stretch>
        </p:blipFill>
        <p:spPr>
          <a:xfrm>
            <a:off x="6553200" y="3048000"/>
            <a:ext cx="2420471" cy="2628900"/>
          </a:xfrm>
          <a:prstGeom prst="rect">
            <a:avLst/>
          </a:prstGeom>
        </p:spPr>
      </p:pic>
    </p:spTree>
    <p:extLst>
      <p:ext uri="{BB962C8B-B14F-4D97-AF65-F5344CB8AC3E}">
        <p14:creationId xmlns:p14="http://schemas.microsoft.com/office/powerpoint/2010/main" val="528261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Molecular speed</a:t>
            </a:r>
          </a:p>
        </p:txBody>
      </p:sp>
      <p:sp>
        <p:nvSpPr>
          <p:cNvPr id="3" name="Content Placeholder 2"/>
          <p:cNvSpPr>
            <a:spLocks noGrp="1"/>
          </p:cNvSpPr>
          <p:nvPr>
            <p:ph idx="1"/>
          </p:nvPr>
        </p:nvSpPr>
        <p:spPr>
          <a:xfrm>
            <a:off x="228600" y="685800"/>
            <a:ext cx="8610600" cy="2539156"/>
          </a:xfrm>
        </p:spPr>
        <p:txBody>
          <a:bodyPr/>
          <a:lstStyle/>
          <a:p>
            <a:r>
              <a:rPr lang="en-US" dirty="0"/>
              <a:t>Molecules move randomly in a gas</a:t>
            </a:r>
          </a:p>
          <a:p>
            <a:r>
              <a:rPr lang="en-US" dirty="0"/>
              <a:t>The speed is not uniform, some with high speed, some with low speed</a:t>
            </a:r>
          </a:p>
          <a:p>
            <a:r>
              <a:rPr lang="en-US" dirty="0"/>
              <a:t>There is a distribution of speed</a:t>
            </a:r>
          </a:p>
        </p:txBody>
      </p:sp>
      <p:pic>
        <p:nvPicPr>
          <p:cNvPr id="4" name="Picture 3"/>
          <p:cNvPicPr>
            <a:picLocks noChangeAspect="1"/>
          </p:cNvPicPr>
          <p:nvPr/>
        </p:nvPicPr>
        <p:blipFill>
          <a:blip r:embed="rId2"/>
          <a:stretch>
            <a:fillRect/>
          </a:stretch>
        </p:blipFill>
        <p:spPr>
          <a:xfrm>
            <a:off x="5715000" y="2590800"/>
            <a:ext cx="3429000" cy="3429000"/>
          </a:xfrm>
          <a:prstGeom prst="rect">
            <a:avLst/>
          </a:prstGeom>
        </p:spPr>
      </p:pic>
    </p:spTree>
    <p:extLst>
      <p:ext uri="{BB962C8B-B14F-4D97-AF65-F5344CB8AC3E}">
        <p14:creationId xmlns:p14="http://schemas.microsoft.com/office/powerpoint/2010/main" val="2686074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04800" y="76200"/>
            <a:ext cx="8839200" cy="503238"/>
          </a:xfrm>
        </p:spPr>
        <p:txBody>
          <a:bodyPr/>
          <a:lstStyle/>
          <a:p>
            <a:r>
              <a:rPr lang="en-US" altLang="zh-HK">
                <a:ea typeface="新細明體" charset="-120"/>
              </a:rPr>
              <a:t>Molecular speeds</a:t>
            </a:r>
          </a:p>
        </p:txBody>
      </p:sp>
      <p:sp>
        <p:nvSpPr>
          <p:cNvPr id="26627" name="Rectangle 3"/>
          <p:cNvSpPr>
            <a:spLocks noGrp="1" noChangeArrowheads="1"/>
          </p:cNvSpPr>
          <p:nvPr>
            <p:ph type="body" idx="1"/>
          </p:nvPr>
        </p:nvSpPr>
        <p:spPr>
          <a:xfrm>
            <a:off x="228600" y="733425"/>
            <a:ext cx="5334000" cy="5232200"/>
          </a:xfrm>
        </p:spPr>
        <p:txBody>
          <a:bodyPr/>
          <a:lstStyle/>
          <a:p>
            <a:pPr lvl="1">
              <a:lnSpc>
                <a:spcPct val="90000"/>
              </a:lnSpc>
            </a:pPr>
            <a:r>
              <a:rPr lang="en-US" altLang="zh-HK" sz="2400" dirty="0">
                <a:ea typeface="新細明體" charset="-120"/>
              </a:rPr>
              <a:t>The </a:t>
            </a:r>
            <a:r>
              <a:rPr lang="en-US" altLang="zh-HK" sz="2400" i="1" dirty="0">
                <a:ea typeface="新細明體" charset="-120"/>
              </a:rPr>
              <a:t>Maxwell-Boltzmann distribution</a:t>
            </a:r>
            <a:r>
              <a:rPr lang="en-US" altLang="zh-HK" sz="2400" dirty="0">
                <a:ea typeface="新細明體" charset="-120"/>
              </a:rPr>
              <a:t> </a:t>
            </a:r>
            <a:r>
              <a:rPr lang="en-US" altLang="zh-HK" sz="2400" i="1" dirty="0">
                <a:ea typeface="新細明體" charset="-120"/>
              </a:rPr>
              <a:t>f</a:t>
            </a:r>
            <a:r>
              <a:rPr lang="en-US" altLang="zh-HK" sz="2400" dirty="0">
                <a:ea typeface="新細明體" charset="-120"/>
              </a:rPr>
              <a:t>(</a:t>
            </a:r>
            <a:r>
              <a:rPr lang="en-US" altLang="zh-HK" sz="2400" i="1" dirty="0">
                <a:ea typeface="新細明體" charset="-120"/>
              </a:rPr>
              <a:t>v</a:t>
            </a:r>
            <a:r>
              <a:rPr lang="en-US" altLang="zh-HK" sz="2400" dirty="0">
                <a:ea typeface="新細明體" charset="-120"/>
              </a:rPr>
              <a:t>) gives the distribution of molecular speeds.</a:t>
            </a:r>
          </a:p>
          <a:p>
            <a:pPr lvl="1">
              <a:lnSpc>
                <a:spcPct val="90000"/>
              </a:lnSpc>
            </a:pPr>
            <a:r>
              <a:rPr lang="en-US" altLang="zh-HK" sz="2400" dirty="0">
                <a:solidFill>
                  <a:srgbClr val="C00000"/>
                </a:solidFill>
                <a:ea typeface="新細明體" charset="-120"/>
              </a:rPr>
              <a:t>Area under the curve </a:t>
            </a:r>
            <a:r>
              <a:rPr lang="en-US" altLang="zh-HK" sz="2400" dirty="0">
                <a:ea typeface="新細明體" charset="-120"/>
              </a:rPr>
              <a:t>is the fraction of molecules with velocity in that range</a:t>
            </a:r>
          </a:p>
          <a:p>
            <a:pPr lvl="1">
              <a:lnSpc>
                <a:spcPct val="90000"/>
              </a:lnSpc>
            </a:pPr>
            <a:r>
              <a:rPr lang="en-US" altLang="zh-HK" sz="2400" dirty="0">
                <a:ea typeface="新細明體" charset="-120"/>
              </a:rPr>
              <a:t>Figure at the right helps to interpret </a:t>
            </a:r>
            <a:r>
              <a:rPr lang="en-US" altLang="zh-HK" sz="2400" i="1" dirty="0">
                <a:ea typeface="新細明體" charset="-120"/>
              </a:rPr>
              <a:t>f</a:t>
            </a:r>
            <a:r>
              <a:rPr lang="en-US" altLang="zh-HK" sz="2400" dirty="0">
                <a:ea typeface="新細明體" charset="-120"/>
              </a:rPr>
              <a:t>(</a:t>
            </a:r>
            <a:r>
              <a:rPr lang="en-US" altLang="zh-HK" sz="2400" i="1" dirty="0">
                <a:ea typeface="新細明體" charset="-120"/>
              </a:rPr>
              <a:t>v</a:t>
            </a:r>
            <a:r>
              <a:rPr lang="en-US" altLang="zh-HK" sz="2400" dirty="0">
                <a:ea typeface="新細明體" charset="-120"/>
              </a:rPr>
              <a:t>). Part (a) shows how the shape of the curve depends on temperature. Part (b) shows the fraction of molecules within certain speed ranges. The most probable speed for a given temperature is at the peak of the curve.</a:t>
            </a:r>
            <a:endParaRPr lang="en-US" altLang="zh-HK" sz="2000" dirty="0">
              <a:ea typeface="新細明體" charset="-120"/>
            </a:endParaRPr>
          </a:p>
        </p:txBody>
      </p:sp>
      <p:pic>
        <p:nvPicPr>
          <p:cNvPr id="26628" name="Picture 4" descr="18_Figure23-I"/>
          <p:cNvPicPr>
            <a:picLocks noChangeAspect="1" noChangeArrowheads="1"/>
          </p:cNvPicPr>
          <p:nvPr/>
        </p:nvPicPr>
        <p:blipFill>
          <a:blip r:embed="rId3" cstate="print">
            <a:extLst>
              <a:ext uri="{28A0092B-C50C-407E-A947-70E740481C1C}">
                <a14:useLocalDpi xmlns:a14="http://schemas.microsoft.com/office/drawing/2010/main" val="0"/>
              </a:ext>
            </a:extLst>
          </a:blip>
          <a:srcRect b="2531"/>
          <a:stretch>
            <a:fillRect/>
          </a:stretch>
        </p:blipFill>
        <p:spPr bwMode="auto">
          <a:xfrm>
            <a:off x="5684692" y="533400"/>
            <a:ext cx="3230707" cy="624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06" name="Picture 2"/>
          <p:cNvPicPr>
            <a:picLocks noChangeAspect="1" noChangeArrowheads="1"/>
          </p:cNvPicPr>
          <p:nvPr/>
        </p:nvPicPr>
        <p:blipFill>
          <a:blip r:embed="rId4" cstate="print"/>
          <a:srcRect r="15286"/>
          <a:stretch>
            <a:fillRect/>
          </a:stretch>
        </p:blipFill>
        <p:spPr bwMode="auto">
          <a:xfrm>
            <a:off x="15091" y="6172200"/>
            <a:ext cx="5562600" cy="685800"/>
          </a:xfrm>
          <a:prstGeom prst="rect">
            <a:avLst/>
          </a:prstGeom>
          <a:noFill/>
          <a:ln w="9525">
            <a:noFill/>
            <a:miter lim="800000"/>
            <a:headEnd/>
            <a:tailEnd/>
          </a:ln>
        </p:spPr>
      </p:pic>
      <p:sp>
        <p:nvSpPr>
          <p:cNvPr id="6" name="Rectangle 3"/>
          <p:cNvSpPr txBox="1">
            <a:spLocks noChangeArrowheads="1"/>
          </p:cNvSpPr>
          <p:nvPr/>
        </p:nvSpPr>
        <p:spPr bwMode="auto">
          <a:xfrm>
            <a:off x="0" y="5791200"/>
            <a:ext cx="5257800"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14350" marR="0" lvl="1" indent="-400050" algn="l" defTabSz="914400" rtl="0" eaLnBrk="0" fontAlgn="base" latinLnBrk="0" hangingPunct="0">
              <a:lnSpc>
                <a:spcPct val="90000"/>
              </a:lnSpc>
              <a:spcBef>
                <a:spcPct val="45000"/>
              </a:spcBef>
              <a:spcAft>
                <a:spcPct val="20000"/>
              </a:spcAft>
              <a:buClr>
                <a:srgbClr val="D33325"/>
              </a:buClr>
              <a:buSzTx/>
              <a:tabLst/>
              <a:defRPr/>
            </a:pPr>
            <a:r>
              <a:rPr lang="en-US" altLang="zh-HK" kern="0" dirty="0">
                <a:latin typeface="+mj-lt"/>
                <a:ea typeface="新細明體" charset="-120"/>
              </a:rPr>
              <a:t>(derivation </a:t>
            </a:r>
            <a:r>
              <a:rPr kumimoji="0" lang="en-US" altLang="zh-HK" sz="2400" b="0" i="0" u="none" strike="noStrike" kern="0" cap="none" spc="0" normalizeH="0" baseline="0" noProof="0" dirty="0">
                <a:ln>
                  <a:noFill/>
                </a:ln>
                <a:solidFill>
                  <a:schemeClr val="tx1"/>
                </a:solidFill>
                <a:effectLst/>
                <a:uLnTx/>
                <a:uFillTx/>
                <a:latin typeface="+mj-lt"/>
                <a:ea typeface="新細明體" charset="-120"/>
              </a:rPr>
              <a:t>beyond</a:t>
            </a:r>
            <a:r>
              <a:rPr kumimoji="0" lang="en-US" altLang="zh-HK" sz="2400" b="0" i="0" u="none" strike="noStrike" kern="0" cap="none" spc="0" normalizeH="0" noProof="0" dirty="0">
                <a:ln>
                  <a:noFill/>
                </a:ln>
                <a:solidFill>
                  <a:schemeClr val="tx1"/>
                </a:solidFill>
                <a:effectLst/>
                <a:uLnTx/>
                <a:uFillTx/>
                <a:latin typeface="+mj-lt"/>
                <a:ea typeface="新細明體" charset="-120"/>
              </a:rPr>
              <a:t> scope)</a:t>
            </a:r>
            <a:endParaRPr kumimoji="0" lang="en-US" altLang="zh-HK" sz="2000" b="0" i="0" u="none" strike="noStrike" kern="0" cap="none" spc="0" normalizeH="0" baseline="0" noProof="0" dirty="0">
              <a:ln>
                <a:noFill/>
              </a:ln>
              <a:solidFill>
                <a:schemeClr val="tx1"/>
              </a:solidFill>
              <a:effectLst/>
              <a:uLnTx/>
              <a:uFillTx/>
              <a:latin typeface="+mj-lt"/>
              <a:ea typeface="新細明體" charset="-12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Phases of matter</a:t>
            </a:r>
          </a:p>
        </p:txBody>
      </p:sp>
      <p:sp>
        <p:nvSpPr>
          <p:cNvPr id="3" name="Content Placeholder 2"/>
          <p:cNvSpPr>
            <a:spLocks noGrp="1"/>
          </p:cNvSpPr>
          <p:nvPr>
            <p:ph idx="1"/>
          </p:nvPr>
        </p:nvSpPr>
        <p:spPr>
          <a:xfrm>
            <a:off x="228600" y="685800"/>
            <a:ext cx="5334000" cy="4376583"/>
          </a:xfrm>
        </p:spPr>
        <p:txBody>
          <a:bodyPr/>
          <a:lstStyle/>
          <a:p>
            <a:pPr marL="457200" indent="-457200">
              <a:buFont typeface="Arial"/>
              <a:buChar char="•"/>
            </a:pPr>
            <a:r>
              <a:rPr lang="en-US" sz="2400" dirty="0"/>
              <a:t>Depending on pressure and temperature</a:t>
            </a:r>
          </a:p>
          <a:p>
            <a:pPr marL="457200" indent="-457200">
              <a:buFont typeface="Arial"/>
              <a:buChar char="•"/>
            </a:pPr>
            <a:r>
              <a:rPr lang="en-US" sz="2400" dirty="0"/>
              <a:t>Matter can be in different phases: solid, liquid, gas</a:t>
            </a:r>
          </a:p>
          <a:p>
            <a:pPr marL="457200" indent="-457200">
              <a:buFont typeface="Arial"/>
              <a:buChar char="•"/>
            </a:pPr>
            <a:r>
              <a:rPr lang="en-US" sz="2400" dirty="0"/>
              <a:t>For example, at atmospheric pressure, temp&gt;100</a:t>
            </a:r>
            <a:r>
              <a:rPr lang="en-US" sz="2400" baseline="30000" dirty="0"/>
              <a:t>o</a:t>
            </a:r>
            <a:r>
              <a:rPr lang="en-US" sz="2400" dirty="0"/>
              <a:t>C water is </a:t>
            </a:r>
            <a:r>
              <a:rPr lang="en-US" sz="2400" dirty="0" err="1"/>
              <a:t>vapour</a:t>
            </a:r>
            <a:r>
              <a:rPr lang="en-US" sz="2400" dirty="0"/>
              <a:t>, temp&lt;100</a:t>
            </a:r>
            <a:r>
              <a:rPr lang="en-US" sz="2400" baseline="30000" dirty="0"/>
              <a:t>o</a:t>
            </a:r>
            <a:r>
              <a:rPr lang="en-US" sz="2400" dirty="0"/>
              <a:t>C water is liquid.</a:t>
            </a:r>
          </a:p>
          <a:p>
            <a:pPr marL="457200" indent="-457200">
              <a:buFont typeface="Arial"/>
              <a:buChar char="•"/>
            </a:pPr>
            <a:r>
              <a:rPr lang="en-US" sz="2400" dirty="0"/>
              <a:t>100</a:t>
            </a:r>
            <a:r>
              <a:rPr lang="en-US" sz="2400" baseline="30000" dirty="0"/>
              <a:t>o</a:t>
            </a:r>
            <a:r>
              <a:rPr lang="en-US" sz="2400" dirty="0"/>
              <a:t>C is boiling point at atmospheric pressure. </a:t>
            </a:r>
          </a:p>
          <a:p>
            <a:pPr marL="457200" indent="-457200">
              <a:buFont typeface="Arial"/>
              <a:buChar char="•"/>
            </a:pPr>
            <a:r>
              <a:rPr lang="en-US" sz="2400" dirty="0"/>
              <a:t>Boiling point depends on pressure</a:t>
            </a:r>
          </a:p>
        </p:txBody>
      </p:sp>
      <p:pic>
        <p:nvPicPr>
          <p:cNvPr id="4" name="Picture 3"/>
          <p:cNvPicPr>
            <a:picLocks noChangeAspect="1"/>
          </p:cNvPicPr>
          <p:nvPr/>
        </p:nvPicPr>
        <p:blipFill>
          <a:blip r:embed="rId2"/>
          <a:stretch>
            <a:fillRect/>
          </a:stretch>
        </p:blipFill>
        <p:spPr>
          <a:xfrm>
            <a:off x="6324600" y="2590800"/>
            <a:ext cx="2118360" cy="3530600"/>
          </a:xfrm>
          <a:prstGeom prst="rect">
            <a:avLst/>
          </a:prstGeom>
        </p:spPr>
      </p:pic>
      <p:pic>
        <p:nvPicPr>
          <p:cNvPr id="5" name="Picture 4"/>
          <p:cNvPicPr>
            <a:picLocks noChangeAspect="1"/>
          </p:cNvPicPr>
          <p:nvPr/>
        </p:nvPicPr>
        <p:blipFill>
          <a:blip r:embed="rId3"/>
          <a:stretch>
            <a:fillRect/>
          </a:stretch>
        </p:blipFill>
        <p:spPr>
          <a:xfrm>
            <a:off x="7620000" y="990600"/>
            <a:ext cx="1299411" cy="1371600"/>
          </a:xfrm>
          <a:prstGeom prst="rect">
            <a:avLst/>
          </a:prstGeom>
        </p:spPr>
      </p:pic>
      <p:sp>
        <p:nvSpPr>
          <p:cNvPr id="7" name="TextBox 6"/>
          <p:cNvSpPr txBox="1"/>
          <p:nvPr/>
        </p:nvSpPr>
        <p:spPr>
          <a:xfrm>
            <a:off x="6367760" y="1012504"/>
            <a:ext cx="184666" cy="461665"/>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5638800" y="990600"/>
            <a:ext cx="1879600" cy="1252056"/>
          </a:xfrm>
          <a:prstGeom prst="rect">
            <a:avLst/>
          </a:prstGeom>
        </p:spPr>
      </p:pic>
    </p:spTree>
    <p:extLst>
      <p:ext uri="{BB962C8B-B14F-4D97-AF65-F5344CB8AC3E}">
        <p14:creationId xmlns:p14="http://schemas.microsoft.com/office/powerpoint/2010/main" val="1073204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Phase diagram of a matter </a:t>
            </a:r>
          </a:p>
        </p:txBody>
      </p:sp>
      <p:sp>
        <p:nvSpPr>
          <p:cNvPr id="3" name="Content Placeholder 2"/>
          <p:cNvSpPr>
            <a:spLocks noGrp="1"/>
          </p:cNvSpPr>
          <p:nvPr>
            <p:ph idx="1"/>
          </p:nvPr>
        </p:nvSpPr>
        <p:spPr>
          <a:xfrm>
            <a:off x="228600" y="685800"/>
            <a:ext cx="8610600" cy="4939814"/>
          </a:xfrm>
        </p:spPr>
        <p:txBody>
          <a:bodyPr/>
          <a:lstStyle/>
          <a:p>
            <a:r>
              <a:rPr lang="en-US" sz="2800" dirty="0">
                <a:solidFill>
                  <a:srgbClr val="C00000"/>
                </a:solidFill>
              </a:rPr>
              <a:t>Phase diagram is a diagram showing the relation between different phases of a matter</a:t>
            </a:r>
          </a:p>
          <a:p>
            <a:r>
              <a:rPr lang="en-US" sz="2800" dirty="0"/>
              <a:t>To understand phase diagram</a:t>
            </a:r>
          </a:p>
          <a:p>
            <a:r>
              <a:rPr lang="en-US" sz="2800" dirty="0"/>
              <a:t>We need to understand the </a:t>
            </a:r>
            <a:r>
              <a:rPr lang="en-US" sz="2800" dirty="0">
                <a:solidFill>
                  <a:srgbClr val="C00000"/>
                </a:solidFill>
              </a:rPr>
              <a:t>PTV diagram first</a:t>
            </a:r>
          </a:p>
          <a:p>
            <a:r>
              <a:rPr lang="en-US" sz="2800" dirty="0"/>
              <a:t>First consider an ideal gas: </a:t>
            </a:r>
            <a:r>
              <a:rPr lang="en-US" sz="2800" dirty="0" err="1"/>
              <a:t>pV</a:t>
            </a:r>
            <a:r>
              <a:rPr lang="en-US" sz="2800" dirty="0"/>
              <a:t>=</a:t>
            </a:r>
            <a:r>
              <a:rPr lang="en-US" sz="2800" dirty="0" err="1"/>
              <a:t>nRT</a:t>
            </a:r>
            <a:endParaRPr lang="en-US" sz="2800" dirty="0"/>
          </a:p>
          <a:p>
            <a:r>
              <a:rPr lang="en-US" sz="2800" dirty="0"/>
              <a:t>If we know p and V and we know T</a:t>
            </a:r>
          </a:p>
          <a:p>
            <a:r>
              <a:rPr lang="en-US" sz="2800" dirty="0"/>
              <a:t>So p, V and T are related and this relation is represented by </a:t>
            </a:r>
            <a:r>
              <a:rPr lang="en-US" sz="2800" dirty="0">
                <a:solidFill>
                  <a:srgbClr val="C00000"/>
                </a:solidFill>
              </a:rPr>
              <a:t>a p V T surface</a:t>
            </a:r>
          </a:p>
        </p:txBody>
      </p:sp>
    </p:spTree>
    <p:extLst>
      <p:ext uri="{BB962C8B-B14F-4D97-AF65-F5344CB8AC3E}">
        <p14:creationId xmlns:p14="http://schemas.microsoft.com/office/powerpoint/2010/main" val="3839420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04800" y="76200"/>
            <a:ext cx="8839200" cy="503238"/>
          </a:xfrm>
        </p:spPr>
        <p:txBody>
          <a:bodyPr/>
          <a:lstStyle/>
          <a:p>
            <a:r>
              <a:rPr lang="en-US" altLang="zh-HK" i="1" dirty="0" err="1">
                <a:ea typeface="新細明體" charset="-120"/>
              </a:rPr>
              <a:t>pVT</a:t>
            </a:r>
            <a:r>
              <a:rPr lang="en-US" altLang="zh-HK" i="1" dirty="0">
                <a:ea typeface="新細明體" charset="-120"/>
              </a:rPr>
              <a:t>-</a:t>
            </a:r>
            <a:r>
              <a:rPr lang="en-US" altLang="zh-HK" dirty="0">
                <a:ea typeface="新細明體" charset="-120"/>
              </a:rPr>
              <a:t>surface (diagram) for an ideal gas</a:t>
            </a:r>
            <a:endParaRPr lang="en-US" altLang="zh-HK" i="1" dirty="0">
              <a:ea typeface="新細明體" charset="-120"/>
            </a:endParaRPr>
          </a:p>
        </p:txBody>
      </p:sp>
      <p:sp>
        <p:nvSpPr>
          <p:cNvPr id="29700" name="Rectangle 4"/>
          <p:cNvSpPr>
            <a:spLocks noChangeArrowheads="1"/>
          </p:cNvSpPr>
          <p:nvPr/>
        </p:nvSpPr>
        <p:spPr bwMode="auto">
          <a:xfrm>
            <a:off x="533400" y="782465"/>
            <a:ext cx="8128000" cy="2308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txBody>
          <a:bodyPr lIns="92075" tIns="46038" rIns="92075" bIns="46038" anchor="ctr">
            <a:spAutoFit/>
          </a:bodyPr>
          <a:lstStyle/>
          <a:p>
            <a:pPr marL="292100" indent="-292100" algn="l">
              <a:buClr>
                <a:srgbClr val="D33325"/>
              </a:buClr>
              <a:buFont typeface="Times" pitchFamily="84" charset="0"/>
              <a:buChar char="•"/>
            </a:pPr>
            <a:r>
              <a:rPr lang="en-US" altLang="zh-HK" dirty="0">
                <a:latin typeface="Times New Roman" pitchFamily="84" charset="0"/>
                <a:ea typeface="新細明體" charset="-120"/>
              </a:rPr>
              <a:t>Take a fixed amount of gas, measure its volume V  its pressure and temperature P and T</a:t>
            </a:r>
          </a:p>
          <a:p>
            <a:pPr marL="292100" indent="-292100" algn="l">
              <a:buClr>
                <a:srgbClr val="D33325"/>
              </a:buClr>
              <a:buFont typeface="Times" pitchFamily="84" charset="0"/>
              <a:buChar char="•"/>
            </a:pPr>
            <a:r>
              <a:rPr lang="en-US" altLang="zh-HK" dirty="0">
                <a:latin typeface="Times New Roman" pitchFamily="84" charset="0"/>
                <a:ea typeface="新細明體" charset="-120"/>
              </a:rPr>
              <a:t>Plot the values of P, V, T of the gas in a 3-D graph (P vs V and T), you have a PVT surface, it is smooth surface for ideal gas</a:t>
            </a:r>
          </a:p>
          <a:p>
            <a:pPr marL="292100" indent="-292100" algn="l">
              <a:buClr>
                <a:srgbClr val="D33325"/>
              </a:buClr>
              <a:buFont typeface="Times" pitchFamily="84" charset="0"/>
              <a:buChar char="•"/>
            </a:pPr>
            <a:r>
              <a:rPr lang="en-US" altLang="zh-HK" dirty="0">
                <a:latin typeface="Times New Roman" pitchFamily="84" charset="0"/>
                <a:ea typeface="新細明體" charset="-120"/>
              </a:rPr>
              <a:t>The </a:t>
            </a:r>
            <a:r>
              <a:rPr lang="en-US" altLang="zh-HK" i="1" dirty="0" err="1">
                <a:latin typeface="Times New Roman" pitchFamily="84" charset="0"/>
                <a:ea typeface="新細明體" charset="-120"/>
              </a:rPr>
              <a:t>pVT</a:t>
            </a:r>
            <a:r>
              <a:rPr lang="en-US" altLang="zh-HK" i="1" dirty="0">
                <a:latin typeface="Times New Roman" pitchFamily="84" charset="0"/>
                <a:ea typeface="新細明體" charset="-120"/>
              </a:rPr>
              <a:t>-</a:t>
            </a:r>
            <a:r>
              <a:rPr lang="en-US" altLang="zh-HK" dirty="0">
                <a:latin typeface="Times New Roman" pitchFamily="84" charset="0"/>
                <a:ea typeface="新細明體" charset="-120"/>
              </a:rPr>
              <a:t>surface for a real gas is more </a:t>
            </a:r>
            <a:r>
              <a:rPr lang="en-US" altLang="zh-HK" dirty="0" err="1">
                <a:latin typeface="Times New Roman" pitchFamily="84" charset="0"/>
                <a:ea typeface="新細明體" charset="-120"/>
              </a:rPr>
              <a:t>complicatd</a:t>
            </a:r>
            <a:r>
              <a:rPr lang="en-US" altLang="zh-HK" dirty="0">
                <a:latin typeface="Times New Roman" pitchFamily="84" charset="0"/>
                <a:ea typeface="新細明體" charset="-120"/>
              </a:rPr>
              <a:t> than that for an ideal gas, as seen in the next slide.</a:t>
            </a:r>
          </a:p>
        </p:txBody>
      </p:sp>
      <p:pic>
        <p:nvPicPr>
          <p:cNvPr id="2" name="Picture 1"/>
          <p:cNvPicPr>
            <a:picLocks noChangeAspect="1"/>
          </p:cNvPicPr>
          <p:nvPr/>
        </p:nvPicPr>
        <p:blipFill>
          <a:blip r:embed="rId3"/>
          <a:stretch>
            <a:fillRect/>
          </a:stretch>
        </p:blipFill>
        <p:spPr>
          <a:xfrm>
            <a:off x="4495800" y="3294458"/>
            <a:ext cx="3949699" cy="3346502"/>
          </a:xfrm>
          <a:prstGeom prst="rect">
            <a:avLst/>
          </a:prstGeom>
        </p:spPr>
      </p:pic>
      <p:pic>
        <p:nvPicPr>
          <p:cNvPr id="3" name="Picture 2">
            <a:extLst>
              <a:ext uri="{FF2B5EF4-FFF2-40B4-BE49-F238E27FC236}">
                <a16:creationId xmlns:a16="http://schemas.microsoft.com/office/drawing/2014/main" id="{A2474398-3284-F844-828A-5B3846889B11}"/>
              </a:ext>
            </a:extLst>
          </p:cNvPr>
          <p:cNvPicPr>
            <a:picLocks noChangeAspect="1"/>
          </p:cNvPicPr>
          <p:nvPr/>
        </p:nvPicPr>
        <p:blipFill>
          <a:blip r:embed="rId4"/>
          <a:stretch>
            <a:fillRect/>
          </a:stretch>
        </p:blipFill>
        <p:spPr>
          <a:xfrm>
            <a:off x="1366302" y="3581399"/>
            <a:ext cx="2761843" cy="309352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Points on a PVT surface</a:t>
            </a:r>
          </a:p>
        </p:txBody>
      </p:sp>
      <p:sp>
        <p:nvSpPr>
          <p:cNvPr id="3" name="Content Placeholder 2"/>
          <p:cNvSpPr>
            <a:spLocks noGrp="1"/>
          </p:cNvSpPr>
          <p:nvPr>
            <p:ph idx="1"/>
          </p:nvPr>
        </p:nvSpPr>
        <p:spPr>
          <a:xfrm>
            <a:off x="269660" y="1219200"/>
            <a:ext cx="5334000" cy="4138056"/>
          </a:xfrm>
        </p:spPr>
        <p:txBody>
          <a:bodyPr/>
          <a:lstStyle/>
          <a:p>
            <a:r>
              <a:rPr lang="en-US" sz="2200" dirty="0"/>
              <a:t>Each point in the PVT surface gives the values of P V and T for a fixed amount of gas. </a:t>
            </a:r>
          </a:p>
          <a:p>
            <a:r>
              <a:rPr lang="en-US" sz="2200" dirty="0"/>
              <a:t>Each point represents a state of the gas.</a:t>
            </a:r>
          </a:p>
          <a:p>
            <a:r>
              <a:rPr lang="en-US" sz="2200" dirty="0"/>
              <a:t>For ideal gas, no liquid or solid phase, so PTV surface is smooth.</a:t>
            </a:r>
          </a:p>
          <a:p>
            <a:r>
              <a:rPr lang="en-US" sz="2200" dirty="0">
                <a:solidFill>
                  <a:srgbClr val="FF0000"/>
                </a:solidFill>
              </a:rPr>
              <a:t>For real gas, owing to the attractive force between atoms or molecules, the solid and liquid phases are formed, the PVT surface is distorted, not smooth</a:t>
            </a:r>
            <a:r>
              <a:rPr lang="en-US" sz="2200" dirty="0"/>
              <a:t>.</a:t>
            </a:r>
          </a:p>
        </p:txBody>
      </p:sp>
      <p:pic>
        <p:nvPicPr>
          <p:cNvPr id="5" name="Picture 4">
            <a:extLst>
              <a:ext uri="{FF2B5EF4-FFF2-40B4-BE49-F238E27FC236}">
                <a16:creationId xmlns:a16="http://schemas.microsoft.com/office/drawing/2014/main" id="{A3AA1D2F-649F-7146-9EFD-A5E6E0940C47}"/>
              </a:ext>
            </a:extLst>
          </p:cNvPr>
          <p:cNvPicPr>
            <a:picLocks noChangeAspect="1"/>
          </p:cNvPicPr>
          <p:nvPr/>
        </p:nvPicPr>
        <p:blipFill>
          <a:blip r:embed="rId2"/>
          <a:stretch>
            <a:fillRect/>
          </a:stretch>
        </p:blipFill>
        <p:spPr>
          <a:xfrm>
            <a:off x="6207341" y="591726"/>
            <a:ext cx="2567539" cy="2875890"/>
          </a:xfrm>
          <a:prstGeom prst="rect">
            <a:avLst/>
          </a:prstGeom>
        </p:spPr>
      </p:pic>
      <p:pic>
        <p:nvPicPr>
          <p:cNvPr id="6" name="Picture 5">
            <a:extLst>
              <a:ext uri="{FF2B5EF4-FFF2-40B4-BE49-F238E27FC236}">
                <a16:creationId xmlns:a16="http://schemas.microsoft.com/office/drawing/2014/main" id="{5F2EFDDB-A75E-BA47-8871-E91FA2762C15}"/>
              </a:ext>
            </a:extLst>
          </p:cNvPr>
          <p:cNvPicPr>
            <a:picLocks noChangeAspect="1"/>
          </p:cNvPicPr>
          <p:nvPr/>
        </p:nvPicPr>
        <p:blipFill>
          <a:blip r:embed="rId3"/>
          <a:stretch>
            <a:fillRect/>
          </a:stretch>
        </p:blipFill>
        <p:spPr>
          <a:xfrm>
            <a:off x="5816076" y="3733801"/>
            <a:ext cx="3146347" cy="2514600"/>
          </a:xfrm>
          <a:prstGeom prst="rect">
            <a:avLst/>
          </a:prstGeom>
        </p:spPr>
      </p:pic>
    </p:spTree>
    <p:extLst>
      <p:ext uri="{BB962C8B-B14F-4D97-AF65-F5344CB8AC3E}">
        <p14:creationId xmlns:p14="http://schemas.microsoft.com/office/powerpoint/2010/main" val="3460350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0" y="2209800"/>
            <a:ext cx="4616867" cy="4382292"/>
          </a:xfrm>
          <a:prstGeom prst="rect">
            <a:avLst/>
          </a:prstGeom>
        </p:spPr>
      </p:pic>
      <p:sp>
        <p:nvSpPr>
          <p:cNvPr id="28674" name="Rectangle 2"/>
          <p:cNvSpPr>
            <a:spLocks noGrp="1" noChangeArrowheads="1"/>
          </p:cNvSpPr>
          <p:nvPr>
            <p:ph type="title"/>
          </p:nvPr>
        </p:nvSpPr>
        <p:spPr>
          <a:xfrm>
            <a:off x="304800" y="76200"/>
            <a:ext cx="8839200" cy="515526"/>
          </a:xfrm>
        </p:spPr>
        <p:txBody>
          <a:bodyPr/>
          <a:lstStyle/>
          <a:p>
            <a:r>
              <a:rPr lang="en-US" altLang="zh-HK" i="1" dirty="0" err="1">
                <a:ea typeface="新細明體" charset="-120"/>
              </a:rPr>
              <a:t>pVT</a:t>
            </a:r>
            <a:r>
              <a:rPr lang="en-US" altLang="zh-HK" i="1" dirty="0">
                <a:ea typeface="新細明體" charset="-120"/>
              </a:rPr>
              <a:t>-</a:t>
            </a:r>
            <a:r>
              <a:rPr lang="en-US" altLang="zh-HK" dirty="0">
                <a:ea typeface="新細明體" charset="-120"/>
              </a:rPr>
              <a:t>surface for a real gas</a:t>
            </a:r>
          </a:p>
        </p:txBody>
      </p:sp>
      <p:sp>
        <p:nvSpPr>
          <p:cNvPr id="28676" name="Rectangle 4"/>
          <p:cNvSpPr>
            <a:spLocks noChangeArrowheads="1"/>
          </p:cNvSpPr>
          <p:nvPr/>
        </p:nvSpPr>
        <p:spPr bwMode="auto">
          <a:xfrm>
            <a:off x="266700" y="577334"/>
            <a:ext cx="8763000" cy="1570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txBody>
          <a:bodyPr lIns="92075" tIns="46038" rIns="92075" bIns="46038" anchor="ctr">
            <a:spAutoFit/>
          </a:bodyPr>
          <a:lstStyle/>
          <a:p>
            <a:pPr marL="292100" indent="-292100" algn="l">
              <a:buClr>
                <a:srgbClr val="D33325"/>
              </a:buClr>
              <a:buFont typeface="Times" pitchFamily="84" charset="0"/>
              <a:buChar char="•"/>
            </a:pPr>
            <a:r>
              <a:rPr lang="en-US" altLang="zh-HK" dirty="0">
                <a:latin typeface="Times New Roman" pitchFamily="84" charset="0"/>
                <a:ea typeface="新細明體" charset="-120"/>
              </a:rPr>
              <a:t>A </a:t>
            </a:r>
            <a:r>
              <a:rPr lang="en-US" altLang="zh-HK" i="1" dirty="0" err="1">
                <a:latin typeface="Times New Roman" pitchFamily="84" charset="0"/>
                <a:ea typeface="新細明體" charset="-120"/>
              </a:rPr>
              <a:t>pVT</a:t>
            </a:r>
            <a:r>
              <a:rPr lang="en-US" altLang="zh-HK" i="1" dirty="0">
                <a:latin typeface="Times New Roman" pitchFamily="84" charset="0"/>
                <a:ea typeface="新細明體" charset="-120"/>
              </a:rPr>
              <a:t>-</a:t>
            </a:r>
            <a:r>
              <a:rPr lang="en-US" altLang="zh-HK" dirty="0">
                <a:latin typeface="Times New Roman" pitchFamily="84" charset="0"/>
                <a:ea typeface="新細明體" charset="-120"/>
              </a:rPr>
              <a:t>surface graphically represents the equilibrium states of the gas. In reality it is distorted from the smooth surface for ideal gas.</a:t>
            </a:r>
          </a:p>
          <a:p>
            <a:pPr marL="292100" indent="-292100" algn="l">
              <a:buClr>
                <a:srgbClr val="D33325"/>
              </a:buClr>
              <a:buFont typeface="Times" pitchFamily="84" charset="0"/>
              <a:buChar char="•"/>
            </a:pPr>
            <a:r>
              <a:rPr lang="en-US" altLang="zh-HK" dirty="0">
                <a:latin typeface="Times New Roman" pitchFamily="84" charset="0"/>
                <a:ea typeface="新細明體" charset="-120"/>
              </a:rPr>
              <a:t>Because solid and liquid phases of the gas can exist at low temperature. </a:t>
            </a:r>
            <a:r>
              <a:rPr lang="en-US" altLang="zh-HK" dirty="0">
                <a:solidFill>
                  <a:srgbClr val="FF6600"/>
                </a:solidFill>
                <a:latin typeface="Times New Roman" pitchFamily="84" charset="0"/>
                <a:ea typeface="新細明體" charset="-120"/>
              </a:rPr>
              <a:t>gas phase is found  at high temperature</a:t>
            </a:r>
          </a:p>
        </p:txBody>
      </p:sp>
      <p:sp>
        <p:nvSpPr>
          <p:cNvPr id="8" name="TextBox 7"/>
          <p:cNvSpPr txBox="1"/>
          <p:nvPr/>
        </p:nvSpPr>
        <p:spPr>
          <a:xfrm>
            <a:off x="5798497" y="5867400"/>
            <a:ext cx="3189527" cy="461665"/>
          </a:xfrm>
          <a:prstGeom prst="rect">
            <a:avLst/>
          </a:prstGeom>
          <a:noFill/>
        </p:spPr>
        <p:txBody>
          <a:bodyPr wrap="none" rtlCol="0">
            <a:spAutoFit/>
          </a:bodyPr>
          <a:lstStyle/>
          <a:p>
            <a:r>
              <a:rPr lang="en-US" dirty="0"/>
              <a:t>Distorted PVT surface</a:t>
            </a:r>
          </a:p>
        </p:txBody>
      </p:sp>
      <p:cxnSp>
        <p:nvCxnSpPr>
          <p:cNvPr id="7" name="Straight Arrow Connector 6"/>
          <p:cNvCxnSpPr>
            <a:stCxn id="8" idx="1"/>
          </p:cNvCxnSpPr>
          <p:nvPr/>
        </p:nvCxnSpPr>
        <p:spPr bwMode="auto">
          <a:xfrm flipH="1" flipV="1">
            <a:off x="4572001" y="4724401"/>
            <a:ext cx="1226496" cy="1373832"/>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6324600" y="2690827"/>
            <a:ext cx="2498255" cy="1938992"/>
          </a:xfrm>
          <a:prstGeom prst="rect">
            <a:avLst/>
          </a:prstGeom>
          <a:noFill/>
        </p:spPr>
        <p:txBody>
          <a:bodyPr wrap="square" rtlCol="0">
            <a:spAutoFit/>
          </a:bodyPr>
          <a:lstStyle/>
          <a:p>
            <a:pPr algn="l"/>
            <a:r>
              <a:rPr lang="en-US" dirty="0"/>
              <a:t>Resemble an ideal gas here, high temperature, low pressure</a:t>
            </a:r>
          </a:p>
        </p:txBody>
      </p:sp>
      <p:cxnSp>
        <p:nvCxnSpPr>
          <p:cNvPr id="5" name="Straight Arrow Connector 4"/>
          <p:cNvCxnSpPr/>
          <p:nvPr/>
        </p:nvCxnSpPr>
        <p:spPr bwMode="auto">
          <a:xfrm flipH="1">
            <a:off x="5105400" y="3429000"/>
            <a:ext cx="1371600" cy="1143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TextBox 3"/>
          <p:cNvSpPr txBox="1"/>
          <p:nvPr/>
        </p:nvSpPr>
        <p:spPr>
          <a:xfrm>
            <a:off x="6178" y="2209800"/>
            <a:ext cx="2933548" cy="1200329"/>
          </a:xfrm>
          <a:prstGeom prst="rect">
            <a:avLst/>
          </a:prstGeom>
          <a:noFill/>
        </p:spPr>
        <p:txBody>
          <a:bodyPr wrap="square" rtlCol="0">
            <a:spAutoFit/>
          </a:bodyPr>
          <a:lstStyle/>
          <a:p>
            <a:pPr algn="l"/>
            <a:r>
              <a:rPr lang="en-US" sz="1800" dirty="0"/>
              <a:t>A point on the surface represents at this temp, volume and pressure, solid and vapor coexists</a:t>
            </a:r>
          </a:p>
        </p:txBody>
      </p:sp>
      <p:cxnSp>
        <p:nvCxnSpPr>
          <p:cNvPr id="9" name="Straight Arrow Connector 8"/>
          <p:cNvCxnSpPr>
            <a:stCxn id="4" idx="2"/>
          </p:cNvCxnSpPr>
          <p:nvPr/>
        </p:nvCxnSpPr>
        <p:spPr bwMode="auto">
          <a:xfrm>
            <a:off x="1472952" y="3410129"/>
            <a:ext cx="1590715" cy="2228671"/>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228600" y="685800"/>
            <a:ext cx="4616867" cy="4382292"/>
          </a:xfrm>
          <a:prstGeom prst="rect">
            <a:avLst/>
          </a:prstGeom>
        </p:spPr>
      </p:pic>
      <p:sp>
        <p:nvSpPr>
          <p:cNvPr id="2" name="Title 1"/>
          <p:cNvSpPr>
            <a:spLocks noGrp="1"/>
          </p:cNvSpPr>
          <p:nvPr>
            <p:ph type="title"/>
          </p:nvPr>
        </p:nvSpPr>
        <p:spPr/>
        <p:txBody>
          <a:bodyPr/>
          <a:lstStyle/>
          <a:p>
            <a:endParaRPr lang="en-US"/>
          </a:p>
        </p:txBody>
      </p:sp>
      <p:sp>
        <p:nvSpPr>
          <p:cNvPr id="5" name="TextBox 4"/>
          <p:cNvSpPr txBox="1"/>
          <p:nvPr/>
        </p:nvSpPr>
        <p:spPr>
          <a:xfrm>
            <a:off x="5486400" y="1219200"/>
            <a:ext cx="3124200" cy="461665"/>
          </a:xfrm>
          <a:prstGeom prst="rect">
            <a:avLst/>
          </a:prstGeom>
          <a:noFill/>
        </p:spPr>
        <p:txBody>
          <a:bodyPr wrap="square" rtlCol="0">
            <a:spAutoFit/>
          </a:bodyPr>
          <a:lstStyle/>
          <a:p>
            <a:r>
              <a:rPr lang="en-US" dirty="0"/>
              <a:t>Liquid vapor coexist</a:t>
            </a:r>
          </a:p>
        </p:txBody>
      </p:sp>
      <p:sp>
        <p:nvSpPr>
          <p:cNvPr id="6" name="TextBox 5"/>
          <p:cNvSpPr txBox="1"/>
          <p:nvPr/>
        </p:nvSpPr>
        <p:spPr>
          <a:xfrm>
            <a:off x="5715000" y="2295823"/>
            <a:ext cx="2775119" cy="461665"/>
          </a:xfrm>
          <a:prstGeom prst="rect">
            <a:avLst/>
          </a:prstGeom>
          <a:noFill/>
        </p:spPr>
        <p:txBody>
          <a:bodyPr wrap="none" rtlCol="0">
            <a:spAutoFit/>
          </a:bodyPr>
          <a:lstStyle/>
          <a:p>
            <a:r>
              <a:rPr lang="en-US" dirty="0"/>
              <a:t>Solid vapor coexist</a:t>
            </a:r>
          </a:p>
        </p:txBody>
      </p:sp>
      <p:sp>
        <p:nvSpPr>
          <p:cNvPr id="7" name="TextBox 6"/>
          <p:cNvSpPr txBox="1"/>
          <p:nvPr/>
        </p:nvSpPr>
        <p:spPr>
          <a:xfrm>
            <a:off x="5791200" y="3124200"/>
            <a:ext cx="3124200" cy="461665"/>
          </a:xfrm>
          <a:prstGeom prst="rect">
            <a:avLst/>
          </a:prstGeom>
          <a:noFill/>
        </p:spPr>
        <p:txBody>
          <a:bodyPr wrap="square" rtlCol="0">
            <a:spAutoFit/>
          </a:bodyPr>
          <a:lstStyle/>
          <a:p>
            <a:r>
              <a:rPr lang="en-US" dirty="0"/>
              <a:t>Solid liquid coexist</a:t>
            </a:r>
          </a:p>
        </p:txBody>
      </p:sp>
      <p:sp>
        <p:nvSpPr>
          <p:cNvPr id="8" name="TextBox 7"/>
          <p:cNvSpPr txBox="1"/>
          <p:nvPr/>
        </p:nvSpPr>
        <p:spPr>
          <a:xfrm>
            <a:off x="5867400" y="4114800"/>
            <a:ext cx="2590800" cy="461665"/>
          </a:xfrm>
          <a:prstGeom prst="rect">
            <a:avLst/>
          </a:prstGeom>
          <a:noFill/>
        </p:spPr>
        <p:txBody>
          <a:bodyPr wrap="square" rtlCol="0">
            <a:spAutoFit/>
          </a:bodyPr>
          <a:lstStyle/>
          <a:p>
            <a:r>
              <a:rPr lang="en-US" dirty="0"/>
              <a:t>Only solid exists</a:t>
            </a:r>
          </a:p>
        </p:txBody>
      </p:sp>
      <p:sp>
        <p:nvSpPr>
          <p:cNvPr id="9" name="TextBox 8"/>
          <p:cNvSpPr txBox="1"/>
          <p:nvPr/>
        </p:nvSpPr>
        <p:spPr>
          <a:xfrm>
            <a:off x="5791200" y="4800600"/>
            <a:ext cx="2545138" cy="461665"/>
          </a:xfrm>
          <a:prstGeom prst="rect">
            <a:avLst/>
          </a:prstGeom>
          <a:noFill/>
        </p:spPr>
        <p:txBody>
          <a:bodyPr wrap="none" rtlCol="0">
            <a:spAutoFit/>
          </a:bodyPr>
          <a:lstStyle/>
          <a:p>
            <a:r>
              <a:rPr lang="en-US" dirty="0"/>
              <a:t>Only vapor exists</a:t>
            </a:r>
          </a:p>
        </p:txBody>
      </p:sp>
      <p:sp>
        <p:nvSpPr>
          <p:cNvPr id="10" name="TextBox 9"/>
          <p:cNvSpPr txBox="1"/>
          <p:nvPr/>
        </p:nvSpPr>
        <p:spPr>
          <a:xfrm>
            <a:off x="5524571" y="5486400"/>
            <a:ext cx="2493892" cy="461665"/>
          </a:xfrm>
          <a:prstGeom prst="rect">
            <a:avLst/>
          </a:prstGeom>
          <a:noFill/>
        </p:spPr>
        <p:txBody>
          <a:bodyPr wrap="none" rtlCol="0">
            <a:spAutoFit/>
          </a:bodyPr>
          <a:lstStyle/>
          <a:p>
            <a:r>
              <a:rPr lang="en-US" dirty="0"/>
              <a:t>Only liquid exists</a:t>
            </a:r>
          </a:p>
        </p:txBody>
      </p:sp>
      <p:cxnSp>
        <p:nvCxnSpPr>
          <p:cNvPr id="12" name="Straight Arrow Connector 11"/>
          <p:cNvCxnSpPr>
            <a:stCxn id="5" idx="1"/>
          </p:cNvCxnSpPr>
          <p:nvPr/>
        </p:nvCxnSpPr>
        <p:spPr bwMode="auto">
          <a:xfrm flipH="1">
            <a:off x="2590800" y="1450033"/>
            <a:ext cx="2895600" cy="1902767"/>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6" idx="1"/>
          </p:cNvCxnSpPr>
          <p:nvPr/>
        </p:nvCxnSpPr>
        <p:spPr bwMode="auto">
          <a:xfrm flipH="1">
            <a:off x="2286000" y="2526656"/>
            <a:ext cx="3429000" cy="2121544"/>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7" idx="1"/>
          </p:cNvCxnSpPr>
          <p:nvPr/>
        </p:nvCxnSpPr>
        <p:spPr bwMode="auto">
          <a:xfrm flipH="1" flipV="1">
            <a:off x="1981200" y="2757488"/>
            <a:ext cx="3810000" cy="597545"/>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flipV="1">
            <a:off x="1371600" y="3124200"/>
            <a:ext cx="4876800" cy="12192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9" idx="1"/>
          </p:cNvCxnSpPr>
          <p:nvPr/>
        </p:nvCxnSpPr>
        <p:spPr bwMode="auto">
          <a:xfrm flipH="1" flipV="1">
            <a:off x="3124200" y="3733800"/>
            <a:ext cx="2667000" cy="1297633"/>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10" idx="1"/>
          </p:cNvCxnSpPr>
          <p:nvPr/>
        </p:nvCxnSpPr>
        <p:spPr bwMode="auto">
          <a:xfrm flipH="1" flipV="1">
            <a:off x="2362200" y="2286000"/>
            <a:ext cx="3162371" cy="3431233"/>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0895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Change of states of gas in an engine</a:t>
            </a:r>
          </a:p>
        </p:txBody>
      </p:sp>
      <p:sp>
        <p:nvSpPr>
          <p:cNvPr id="3" name="Content Placeholder 2"/>
          <p:cNvSpPr>
            <a:spLocks noGrp="1"/>
          </p:cNvSpPr>
          <p:nvPr>
            <p:ph idx="1"/>
          </p:nvPr>
        </p:nvSpPr>
        <p:spPr>
          <a:xfrm>
            <a:off x="152400" y="914400"/>
            <a:ext cx="6477000" cy="3162404"/>
          </a:xfrm>
        </p:spPr>
        <p:txBody>
          <a:bodyPr/>
          <a:lstStyle/>
          <a:p>
            <a:r>
              <a:rPr lang="en-US" sz="2800" dirty="0"/>
              <a:t>Gas heat up (temperature increase)</a:t>
            </a:r>
          </a:p>
          <a:p>
            <a:r>
              <a:rPr lang="en-US" sz="2800" dirty="0">
                <a:solidFill>
                  <a:srgbClr val="008000"/>
                </a:solidFill>
              </a:rPr>
              <a:t>Pressure increase</a:t>
            </a:r>
          </a:p>
          <a:p>
            <a:r>
              <a:rPr lang="en-US" sz="2800" dirty="0">
                <a:solidFill>
                  <a:srgbClr val="0000FF"/>
                </a:solidFill>
              </a:rPr>
              <a:t>Gas expand (volume increase)</a:t>
            </a:r>
          </a:p>
          <a:p>
            <a:r>
              <a:rPr lang="en-US" sz="2800" dirty="0">
                <a:solidFill>
                  <a:srgbClr val="FF0000"/>
                </a:solidFill>
              </a:rPr>
              <a:t>Gas cool down (hot air go to outside and suck in cold air-fuel mixture) </a:t>
            </a:r>
          </a:p>
        </p:txBody>
      </p:sp>
      <p:pic>
        <p:nvPicPr>
          <p:cNvPr id="4" name="Picture 3"/>
          <p:cNvPicPr>
            <a:picLocks noChangeAspect="1"/>
          </p:cNvPicPr>
          <p:nvPr/>
        </p:nvPicPr>
        <p:blipFill rotWithShape="1">
          <a:blip r:embed="rId2"/>
          <a:srcRect l="50923" t="-1886" r="22744" b="1886"/>
          <a:stretch/>
        </p:blipFill>
        <p:spPr>
          <a:xfrm>
            <a:off x="6248400" y="228600"/>
            <a:ext cx="1299307" cy="2895600"/>
          </a:xfrm>
          <a:prstGeom prst="rect">
            <a:avLst/>
          </a:prstGeom>
        </p:spPr>
      </p:pic>
      <p:pic>
        <p:nvPicPr>
          <p:cNvPr id="5" name="Picture 4"/>
          <p:cNvPicPr>
            <a:picLocks noChangeAspect="1"/>
          </p:cNvPicPr>
          <p:nvPr/>
        </p:nvPicPr>
        <p:blipFill rotWithShape="1">
          <a:blip r:embed="rId2"/>
          <a:srcRect l="77079" t="-1886" r="-4668" b="1886"/>
          <a:stretch/>
        </p:blipFill>
        <p:spPr>
          <a:xfrm>
            <a:off x="7467600" y="2590800"/>
            <a:ext cx="1361293" cy="2895600"/>
          </a:xfrm>
          <a:prstGeom prst="rect">
            <a:avLst/>
          </a:prstGeom>
        </p:spPr>
      </p:pic>
      <p:pic>
        <p:nvPicPr>
          <p:cNvPr id="6" name="Picture 5"/>
          <p:cNvPicPr>
            <a:picLocks noChangeAspect="1"/>
          </p:cNvPicPr>
          <p:nvPr/>
        </p:nvPicPr>
        <p:blipFill rotWithShape="1">
          <a:blip r:embed="rId2"/>
          <a:srcRect r="70069"/>
          <a:stretch/>
        </p:blipFill>
        <p:spPr>
          <a:xfrm>
            <a:off x="4800600" y="4038600"/>
            <a:ext cx="1476829" cy="2895600"/>
          </a:xfrm>
          <a:prstGeom prst="rect">
            <a:avLst/>
          </a:prstGeom>
        </p:spPr>
      </p:pic>
      <p:cxnSp>
        <p:nvCxnSpPr>
          <p:cNvPr id="8" name="Straight Arrow Connector 7"/>
          <p:cNvCxnSpPr/>
          <p:nvPr/>
        </p:nvCxnSpPr>
        <p:spPr bwMode="auto">
          <a:xfrm>
            <a:off x="5257800" y="1295400"/>
            <a:ext cx="1066800" cy="4572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a:off x="3581400" y="1752600"/>
            <a:ext cx="2514600" cy="2286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V="1">
            <a:off x="5181600" y="2209800"/>
            <a:ext cx="1143000" cy="3048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2971800" y="3810000"/>
            <a:ext cx="1752600" cy="1524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5181600" y="3276600"/>
            <a:ext cx="2667000" cy="381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45079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Use water ice, steam Dry ice as example.</a:t>
            </a:r>
          </a:p>
        </p:txBody>
      </p:sp>
      <p:pic>
        <p:nvPicPr>
          <p:cNvPr id="4" name="Picture 3"/>
          <p:cNvPicPr>
            <a:picLocks noChangeAspect="1"/>
          </p:cNvPicPr>
          <p:nvPr/>
        </p:nvPicPr>
        <p:blipFill>
          <a:blip r:embed="rId2"/>
          <a:stretch>
            <a:fillRect/>
          </a:stretch>
        </p:blipFill>
        <p:spPr>
          <a:xfrm>
            <a:off x="6705600" y="838200"/>
            <a:ext cx="1822824" cy="1828800"/>
          </a:xfrm>
          <a:prstGeom prst="rect">
            <a:avLst/>
          </a:prstGeom>
        </p:spPr>
      </p:pic>
      <p:pic>
        <p:nvPicPr>
          <p:cNvPr id="5" name="Picture 4"/>
          <p:cNvPicPr>
            <a:picLocks noChangeAspect="1"/>
          </p:cNvPicPr>
          <p:nvPr/>
        </p:nvPicPr>
        <p:blipFill>
          <a:blip r:embed="rId3"/>
          <a:stretch>
            <a:fillRect/>
          </a:stretch>
        </p:blipFill>
        <p:spPr>
          <a:xfrm>
            <a:off x="6019800" y="2895600"/>
            <a:ext cx="1879976" cy="2259319"/>
          </a:xfrm>
          <a:prstGeom prst="rect">
            <a:avLst/>
          </a:prstGeom>
        </p:spPr>
      </p:pic>
      <p:sp>
        <p:nvSpPr>
          <p:cNvPr id="6" name="TextBox 5"/>
          <p:cNvSpPr txBox="1"/>
          <p:nvPr/>
        </p:nvSpPr>
        <p:spPr>
          <a:xfrm>
            <a:off x="2133600" y="914400"/>
            <a:ext cx="3048000" cy="1200328"/>
          </a:xfrm>
          <a:prstGeom prst="rect">
            <a:avLst/>
          </a:prstGeom>
          <a:noFill/>
          <a:ln>
            <a:solidFill>
              <a:schemeClr val="accent1"/>
            </a:solidFill>
          </a:ln>
        </p:spPr>
        <p:txBody>
          <a:bodyPr wrap="square" rtlCol="0">
            <a:spAutoFit/>
          </a:bodyPr>
          <a:lstStyle/>
          <a:p>
            <a:pPr algn="l"/>
            <a:r>
              <a:rPr lang="en-US" dirty="0">
                <a:solidFill>
                  <a:srgbClr val="FF0000"/>
                </a:solidFill>
              </a:rPr>
              <a:t>Solid liquid coexist</a:t>
            </a:r>
            <a:r>
              <a:rPr lang="en-US" dirty="0"/>
              <a:t>:</a:t>
            </a:r>
          </a:p>
          <a:p>
            <a:pPr algn="l"/>
            <a:r>
              <a:rPr lang="en-US" dirty="0"/>
              <a:t>In melting ice, Ice and water coexist </a:t>
            </a:r>
          </a:p>
        </p:txBody>
      </p:sp>
      <p:cxnSp>
        <p:nvCxnSpPr>
          <p:cNvPr id="8" name="Straight Arrow Connector 7"/>
          <p:cNvCxnSpPr>
            <a:stCxn id="6" idx="3"/>
            <a:endCxn id="4" idx="1"/>
          </p:cNvCxnSpPr>
          <p:nvPr/>
        </p:nvCxnSpPr>
        <p:spPr bwMode="auto">
          <a:xfrm>
            <a:off x="5181600" y="1514564"/>
            <a:ext cx="1524000" cy="238036"/>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533400" y="2362200"/>
            <a:ext cx="3702422" cy="1938992"/>
          </a:xfrm>
          <a:prstGeom prst="rect">
            <a:avLst/>
          </a:prstGeom>
          <a:noFill/>
          <a:ln>
            <a:solidFill>
              <a:schemeClr val="accent1"/>
            </a:solidFill>
          </a:ln>
        </p:spPr>
        <p:txBody>
          <a:bodyPr wrap="square" rtlCol="0">
            <a:spAutoFit/>
          </a:bodyPr>
          <a:lstStyle/>
          <a:p>
            <a:pPr algn="l"/>
            <a:r>
              <a:rPr lang="en-US" dirty="0">
                <a:solidFill>
                  <a:srgbClr val="FF0000"/>
                </a:solidFill>
              </a:rPr>
              <a:t>Liquid and vapor coexist: </a:t>
            </a:r>
            <a:r>
              <a:rPr lang="en-US" dirty="0"/>
              <a:t>boiling water, water and steam coexist, the bubbles consist of vapor (steam)</a:t>
            </a:r>
          </a:p>
        </p:txBody>
      </p:sp>
      <p:cxnSp>
        <p:nvCxnSpPr>
          <p:cNvPr id="16" name="Straight Arrow Connector 15"/>
          <p:cNvCxnSpPr/>
          <p:nvPr/>
        </p:nvCxnSpPr>
        <p:spPr bwMode="auto">
          <a:xfrm>
            <a:off x="4267200" y="3352800"/>
            <a:ext cx="1828800" cy="3810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4"/>
          <a:stretch>
            <a:fillRect/>
          </a:stretch>
        </p:blipFill>
        <p:spPr>
          <a:xfrm>
            <a:off x="5943600" y="5257800"/>
            <a:ext cx="3035300" cy="1492770"/>
          </a:xfrm>
          <a:prstGeom prst="rect">
            <a:avLst/>
          </a:prstGeom>
        </p:spPr>
      </p:pic>
      <p:sp>
        <p:nvSpPr>
          <p:cNvPr id="18" name="TextBox 17"/>
          <p:cNvSpPr txBox="1"/>
          <p:nvPr/>
        </p:nvSpPr>
        <p:spPr>
          <a:xfrm>
            <a:off x="533400" y="4648200"/>
            <a:ext cx="4495800" cy="1938992"/>
          </a:xfrm>
          <a:prstGeom prst="rect">
            <a:avLst/>
          </a:prstGeom>
          <a:noFill/>
          <a:ln>
            <a:solidFill>
              <a:schemeClr val="accent2">
                <a:lumMod val="40000"/>
                <a:lumOff val="60000"/>
              </a:schemeClr>
            </a:solidFill>
          </a:ln>
        </p:spPr>
        <p:txBody>
          <a:bodyPr wrap="square" rtlCol="0">
            <a:spAutoFit/>
          </a:bodyPr>
          <a:lstStyle/>
          <a:p>
            <a:pPr algn="l"/>
            <a:r>
              <a:rPr lang="en-US" dirty="0"/>
              <a:t>Dry ice is solid CO</a:t>
            </a:r>
            <a:r>
              <a:rPr lang="en-US" baseline="-25000" dirty="0"/>
              <a:t>2</a:t>
            </a:r>
            <a:r>
              <a:rPr lang="en-US" dirty="0"/>
              <a:t>. Liquid CO</a:t>
            </a:r>
            <a:r>
              <a:rPr lang="en-US" baseline="-25000" dirty="0"/>
              <a:t>2</a:t>
            </a:r>
            <a:r>
              <a:rPr lang="en-US" dirty="0"/>
              <a:t> exist above 5 atmospheric pressure. Normal atmospheric pressure, </a:t>
            </a:r>
            <a:r>
              <a:rPr lang="en-US" dirty="0" err="1"/>
              <a:t>soild</a:t>
            </a:r>
            <a:r>
              <a:rPr lang="en-US" dirty="0"/>
              <a:t> CO</a:t>
            </a:r>
            <a:r>
              <a:rPr lang="en-US" baseline="-25000" dirty="0"/>
              <a:t>2 </a:t>
            </a:r>
            <a:r>
              <a:rPr lang="en-US" dirty="0"/>
              <a:t>changes into gas CO</a:t>
            </a:r>
            <a:r>
              <a:rPr lang="en-US" baseline="-25000" dirty="0"/>
              <a:t>2 </a:t>
            </a:r>
            <a:r>
              <a:rPr lang="en-US" dirty="0">
                <a:solidFill>
                  <a:srgbClr val="FF0000"/>
                </a:solidFill>
              </a:rPr>
              <a:t>(Solid gas coexist)</a:t>
            </a:r>
            <a:endParaRPr lang="en-US" baseline="-25000" dirty="0">
              <a:solidFill>
                <a:srgbClr val="FF0000"/>
              </a:solidFill>
            </a:endParaRPr>
          </a:p>
        </p:txBody>
      </p:sp>
      <p:cxnSp>
        <p:nvCxnSpPr>
          <p:cNvPr id="21" name="Straight Arrow Connector 20"/>
          <p:cNvCxnSpPr>
            <a:stCxn id="18" idx="3"/>
          </p:cNvCxnSpPr>
          <p:nvPr/>
        </p:nvCxnSpPr>
        <p:spPr bwMode="auto">
          <a:xfrm>
            <a:off x="5029200" y="5503396"/>
            <a:ext cx="1066800" cy="592604"/>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12699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 and PV diagrams </a:t>
            </a:r>
          </a:p>
        </p:txBody>
      </p:sp>
      <p:sp>
        <p:nvSpPr>
          <p:cNvPr id="3" name="Content Placeholder 2"/>
          <p:cNvSpPr>
            <a:spLocks noGrp="1"/>
          </p:cNvSpPr>
          <p:nvPr>
            <p:ph idx="1"/>
          </p:nvPr>
        </p:nvSpPr>
        <p:spPr>
          <a:xfrm>
            <a:off x="228600" y="685800"/>
            <a:ext cx="8610600" cy="1477328"/>
          </a:xfrm>
        </p:spPr>
        <p:txBody>
          <a:bodyPr/>
          <a:lstStyle/>
          <a:p>
            <a:r>
              <a:rPr lang="en-US" dirty="0"/>
              <a:t>PT  and PV phase diagram can be considered as the </a:t>
            </a:r>
            <a:r>
              <a:rPr lang="en-US" dirty="0">
                <a:solidFill>
                  <a:srgbClr val="C00000"/>
                </a:solidFill>
              </a:rPr>
              <a:t>projection of the PVT </a:t>
            </a:r>
            <a:r>
              <a:rPr lang="en-US" dirty="0"/>
              <a:t>surface on the PT and PV plane</a:t>
            </a:r>
          </a:p>
        </p:txBody>
      </p:sp>
      <p:cxnSp>
        <p:nvCxnSpPr>
          <p:cNvPr id="6" name="Straight Arrow Connector 5"/>
          <p:cNvCxnSpPr/>
          <p:nvPr/>
        </p:nvCxnSpPr>
        <p:spPr bwMode="auto">
          <a:xfrm flipH="1">
            <a:off x="3124200" y="1752600"/>
            <a:ext cx="152400" cy="182880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7" name="Content Placeholder 3"/>
          <p:cNvPicPr>
            <a:picLocks noChangeAspect="1"/>
          </p:cNvPicPr>
          <p:nvPr/>
        </p:nvPicPr>
        <p:blipFill rotWithShape="1">
          <a:blip r:embed="rId2"/>
          <a:srcRect l="-1778" r="-3543"/>
          <a:stretch/>
        </p:blipFill>
        <p:spPr bwMode="auto">
          <a:xfrm>
            <a:off x="1371600" y="2203106"/>
            <a:ext cx="6840747" cy="4983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9B4C4B03-A02C-6740-A4D7-BE53D87110DD}"/>
              </a:ext>
            </a:extLst>
          </p:cNvPr>
          <p:cNvCxnSpPr>
            <a:cxnSpLocks/>
          </p:cNvCxnSpPr>
          <p:nvPr/>
        </p:nvCxnSpPr>
        <p:spPr bwMode="auto">
          <a:xfrm>
            <a:off x="3386356" y="1591355"/>
            <a:ext cx="2371287" cy="1805966"/>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48406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B657-218D-3D4D-83FE-0FBB194AB401}"/>
              </a:ext>
            </a:extLst>
          </p:cNvPr>
          <p:cNvSpPr>
            <a:spLocks noGrp="1"/>
          </p:cNvSpPr>
          <p:nvPr>
            <p:ph type="title"/>
          </p:nvPr>
        </p:nvSpPr>
        <p:spPr/>
        <p:txBody>
          <a:bodyPr/>
          <a:lstStyle/>
          <a:p>
            <a:r>
              <a:rPr lang="en-US" dirty="0"/>
              <a:t>PV diagram</a:t>
            </a:r>
          </a:p>
        </p:txBody>
      </p:sp>
      <p:sp>
        <p:nvSpPr>
          <p:cNvPr id="3" name="Content Placeholder 2">
            <a:extLst>
              <a:ext uri="{FF2B5EF4-FFF2-40B4-BE49-F238E27FC236}">
                <a16:creationId xmlns:a16="http://schemas.microsoft.com/office/drawing/2014/main" id="{89090B32-124C-BB4E-81FB-9961892A7D9B}"/>
              </a:ext>
            </a:extLst>
          </p:cNvPr>
          <p:cNvSpPr>
            <a:spLocks noGrp="1"/>
          </p:cNvSpPr>
          <p:nvPr>
            <p:ph idx="1"/>
          </p:nvPr>
        </p:nvSpPr>
        <p:spPr>
          <a:xfrm>
            <a:off x="278176" y="500015"/>
            <a:ext cx="4522424" cy="3460947"/>
          </a:xfrm>
        </p:spPr>
        <p:txBody>
          <a:bodyPr/>
          <a:lstStyle/>
          <a:p>
            <a:pPr marL="457200" indent="-457200">
              <a:buFont typeface="Arial" panose="020B0604020202020204" pitchFamily="34" charset="0"/>
              <a:buChar char="•"/>
            </a:pPr>
            <a:r>
              <a:rPr lang="en-US" sz="2200" dirty="0"/>
              <a:t>PV diagram is the projection of the PVT surface on the PV plane</a:t>
            </a:r>
          </a:p>
          <a:p>
            <a:pPr marL="457200" indent="-457200">
              <a:buFont typeface="Arial" panose="020B0604020202020204" pitchFamily="34" charset="0"/>
              <a:buChar char="•"/>
            </a:pPr>
            <a:r>
              <a:rPr lang="en-US" sz="2200" dirty="0"/>
              <a:t>It shows clearly how liquid is transformed into </a:t>
            </a:r>
            <a:r>
              <a:rPr lang="en-US" sz="2200" dirty="0" err="1"/>
              <a:t>vapour</a:t>
            </a:r>
            <a:r>
              <a:rPr lang="en-US" sz="2200" dirty="0"/>
              <a:t> and the region in which liquid and vapor coexist</a:t>
            </a:r>
          </a:p>
          <a:p>
            <a:pPr marL="457200" indent="-457200">
              <a:buFont typeface="Arial" panose="020B0604020202020204" pitchFamily="34" charset="0"/>
              <a:buChar char="•"/>
            </a:pPr>
            <a:r>
              <a:rPr lang="en-US" sz="2200" dirty="0"/>
              <a:t>It is useful for describing processes in which liquid change to vapor and vapor changes into liquid.</a:t>
            </a:r>
          </a:p>
          <a:p>
            <a:pPr marL="457200" indent="-457200">
              <a:buFont typeface="Arial" panose="020B0604020202020204" pitchFamily="34" charset="0"/>
              <a:buChar char="•"/>
            </a:pPr>
            <a:r>
              <a:rPr lang="en-US" sz="2200" dirty="0"/>
              <a:t>Also, it can be used to show the compression and expansion of vapor.</a:t>
            </a:r>
          </a:p>
        </p:txBody>
      </p:sp>
      <p:pic>
        <p:nvPicPr>
          <p:cNvPr id="7" name="Content Placeholder 3">
            <a:extLst>
              <a:ext uri="{FF2B5EF4-FFF2-40B4-BE49-F238E27FC236}">
                <a16:creationId xmlns:a16="http://schemas.microsoft.com/office/drawing/2014/main" id="{4B79D315-DFAA-EA4F-B7EB-108D2592EA3C}"/>
              </a:ext>
            </a:extLst>
          </p:cNvPr>
          <p:cNvPicPr>
            <a:picLocks noChangeAspect="1"/>
          </p:cNvPicPr>
          <p:nvPr/>
        </p:nvPicPr>
        <p:blipFill rotWithShape="1">
          <a:blip r:embed="rId2"/>
          <a:srcRect l="25205" r="-3543"/>
          <a:stretch/>
        </p:blipFill>
        <p:spPr bwMode="auto">
          <a:xfrm>
            <a:off x="4953000" y="1066800"/>
            <a:ext cx="3998953" cy="3916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2102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PV diagram for real gas</a:t>
            </a:r>
          </a:p>
        </p:txBody>
      </p:sp>
      <p:pic>
        <p:nvPicPr>
          <p:cNvPr id="5" name="Picture 4"/>
          <p:cNvPicPr>
            <a:picLocks noChangeAspect="1"/>
          </p:cNvPicPr>
          <p:nvPr/>
        </p:nvPicPr>
        <p:blipFill>
          <a:blip r:embed="rId2"/>
          <a:stretch>
            <a:fillRect/>
          </a:stretch>
        </p:blipFill>
        <p:spPr>
          <a:xfrm>
            <a:off x="609600" y="2980977"/>
            <a:ext cx="8001000" cy="3807192"/>
          </a:xfrm>
          <a:prstGeom prst="rect">
            <a:avLst/>
          </a:prstGeom>
        </p:spPr>
      </p:pic>
      <p:sp>
        <p:nvSpPr>
          <p:cNvPr id="3" name="TextBox 2"/>
          <p:cNvSpPr txBox="1"/>
          <p:nvPr/>
        </p:nvSpPr>
        <p:spPr>
          <a:xfrm>
            <a:off x="5410200" y="781280"/>
            <a:ext cx="3429000" cy="1785104"/>
          </a:xfrm>
          <a:prstGeom prst="rect">
            <a:avLst/>
          </a:prstGeom>
          <a:noFill/>
          <a:ln>
            <a:solidFill>
              <a:schemeClr val="accent1"/>
            </a:solidFill>
          </a:ln>
        </p:spPr>
        <p:txBody>
          <a:bodyPr wrap="square" rtlCol="0">
            <a:spAutoFit/>
          </a:bodyPr>
          <a:lstStyle/>
          <a:p>
            <a:pPr algn="l"/>
            <a:r>
              <a:rPr lang="en-US" sz="2200" dirty="0">
                <a:solidFill>
                  <a:srgbClr val="C00000"/>
                </a:solidFill>
              </a:rPr>
              <a:t>Liquid-vapor coexist here.</a:t>
            </a:r>
          </a:p>
          <a:p>
            <a:pPr algn="l"/>
            <a:r>
              <a:rPr lang="en-US" sz="2200" dirty="0">
                <a:solidFill>
                  <a:srgbClr val="C00000"/>
                </a:solidFill>
              </a:rPr>
              <a:t>When volume increases, liquid change to vapor</a:t>
            </a:r>
          </a:p>
          <a:p>
            <a:pPr algn="l"/>
            <a:r>
              <a:rPr lang="en-US" sz="2200" dirty="0">
                <a:solidFill>
                  <a:srgbClr val="C00000"/>
                </a:solidFill>
              </a:rPr>
              <a:t>Volume decrease vapor changes to liquid</a:t>
            </a:r>
          </a:p>
        </p:txBody>
      </p:sp>
      <p:cxnSp>
        <p:nvCxnSpPr>
          <p:cNvPr id="9" name="Straight Arrow Connector 8"/>
          <p:cNvCxnSpPr>
            <a:cxnSpLocks/>
            <a:stCxn id="3" idx="2"/>
          </p:cNvCxnSpPr>
          <p:nvPr/>
        </p:nvCxnSpPr>
        <p:spPr bwMode="auto">
          <a:xfrm flipH="1">
            <a:off x="6178720" y="2566384"/>
            <a:ext cx="945980" cy="2660422"/>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DEB957F9-AC56-FE45-B129-EEFE4D1696E9}"/>
              </a:ext>
            </a:extLst>
          </p:cNvPr>
          <p:cNvSpPr txBox="1"/>
          <p:nvPr/>
        </p:nvSpPr>
        <p:spPr>
          <a:xfrm>
            <a:off x="838200" y="781280"/>
            <a:ext cx="3505200" cy="1569660"/>
          </a:xfrm>
          <a:prstGeom prst="rect">
            <a:avLst/>
          </a:prstGeom>
          <a:noFill/>
          <a:ln>
            <a:solidFill>
              <a:schemeClr val="accent1"/>
            </a:solidFill>
          </a:ln>
        </p:spPr>
        <p:txBody>
          <a:bodyPr wrap="square" rtlCol="0">
            <a:spAutoFit/>
          </a:bodyPr>
          <a:lstStyle/>
          <a:p>
            <a:r>
              <a:rPr lang="en-US" dirty="0">
                <a:solidFill>
                  <a:srgbClr val="0070C0"/>
                </a:solidFill>
              </a:rPr>
              <a:t>When pressure changes volume changes, the vapor is compressed or expanded</a:t>
            </a:r>
          </a:p>
        </p:txBody>
      </p:sp>
      <p:cxnSp>
        <p:nvCxnSpPr>
          <p:cNvPr id="17" name="Straight Arrow Connector 16">
            <a:extLst>
              <a:ext uri="{FF2B5EF4-FFF2-40B4-BE49-F238E27FC236}">
                <a16:creationId xmlns:a16="http://schemas.microsoft.com/office/drawing/2014/main" id="{8F0BDDE8-090A-F748-A1AE-DECA1CB208B3}"/>
              </a:ext>
            </a:extLst>
          </p:cNvPr>
          <p:cNvCxnSpPr>
            <a:stCxn id="15" idx="2"/>
          </p:cNvCxnSpPr>
          <p:nvPr/>
        </p:nvCxnSpPr>
        <p:spPr bwMode="auto">
          <a:xfrm>
            <a:off x="2590800" y="2350940"/>
            <a:ext cx="381000" cy="366886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76120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2400"/>
            <a:ext cx="8534400" cy="867930"/>
          </a:xfrm>
        </p:spPr>
        <p:txBody>
          <a:bodyPr/>
          <a:lstStyle/>
          <a:p>
            <a:r>
              <a:rPr lang="en-US" sz="2800" dirty="0"/>
              <a:t>Use of PV diagram to describe Refrigeration cycle in Refrigerator</a:t>
            </a:r>
          </a:p>
        </p:txBody>
      </p:sp>
      <p:pic>
        <p:nvPicPr>
          <p:cNvPr id="4" name="Content Placeholder 3"/>
          <p:cNvPicPr>
            <a:picLocks noGrp="1" noChangeAspect="1"/>
          </p:cNvPicPr>
          <p:nvPr>
            <p:ph idx="1"/>
          </p:nvPr>
        </p:nvPicPr>
        <p:blipFill rotWithShape="1">
          <a:blip r:embed="rId2"/>
          <a:srcRect l="-3803" r="-8455"/>
          <a:stretch/>
        </p:blipFill>
        <p:spPr>
          <a:xfrm>
            <a:off x="762000" y="3733800"/>
            <a:ext cx="3939214" cy="2924186"/>
          </a:xfrm>
        </p:spPr>
      </p:pic>
      <p:pic>
        <p:nvPicPr>
          <p:cNvPr id="5" name="Picture 4"/>
          <p:cNvPicPr>
            <a:picLocks noChangeAspect="1"/>
          </p:cNvPicPr>
          <p:nvPr/>
        </p:nvPicPr>
        <p:blipFill>
          <a:blip r:embed="rId3"/>
          <a:stretch>
            <a:fillRect/>
          </a:stretch>
        </p:blipFill>
        <p:spPr>
          <a:xfrm>
            <a:off x="5867400" y="4064340"/>
            <a:ext cx="2621096" cy="2463304"/>
          </a:xfrm>
          <a:prstGeom prst="rect">
            <a:avLst/>
          </a:prstGeom>
        </p:spPr>
      </p:pic>
      <p:sp>
        <p:nvSpPr>
          <p:cNvPr id="3" name="TextBox 2">
            <a:extLst>
              <a:ext uri="{FF2B5EF4-FFF2-40B4-BE49-F238E27FC236}">
                <a16:creationId xmlns:a16="http://schemas.microsoft.com/office/drawing/2014/main" id="{25EB4033-772B-E840-8657-35B2387D481E}"/>
              </a:ext>
            </a:extLst>
          </p:cNvPr>
          <p:cNvSpPr txBox="1"/>
          <p:nvPr/>
        </p:nvSpPr>
        <p:spPr>
          <a:xfrm>
            <a:off x="457200" y="1020330"/>
            <a:ext cx="8153400" cy="2554545"/>
          </a:xfrm>
          <a:prstGeom prst="rect">
            <a:avLst/>
          </a:prstGeom>
          <a:noFill/>
        </p:spPr>
        <p:txBody>
          <a:bodyPr wrap="square" rtlCol="0">
            <a:spAutoFit/>
          </a:bodyPr>
          <a:lstStyle/>
          <a:p>
            <a:pPr algn="l"/>
            <a:r>
              <a:rPr lang="en-US" sz="2000" dirty="0"/>
              <a:t>4 steps:</a:t>
            </a:r>
          </a:p>
          <a:p>
            <a:pPr marL="342900" indent="-342900" algn="l">
              <a:buFont typeface="Arial" panose="020B0604020202020204" pitchFamily="34" charset="0"/>
              <a:buChar char="•"/>
            </a:pPr>
            <a:r>
              <a:rPr lang="en-US" sz="2000" dirty="0"/>
              <a:t>Condensation: vapor changes to liquid, </a:t>
            </a:r>
            <a:r>
              <a:rPr lang="en-US" sz="2000" dirty="0">
                <a:solidFill>
                  <a:srgbClr val="C00000"/>
                </a:solidFill>
              </a:rPr>
              <a:t>give out heat </a:t>
            </a:r>
            <a:r>
              <a:rPr lang="en-US" sz="2000" dirty="0"/>
              <a:t>(</a:t>
            </a:r>
            <a:r>
              <a:rPr lang="en-US" sz="2000" dirty="0">
                <a:solidFill>
                  <a:srgbClr val="C00000"/>
                </a:solidFill>
              </a:rPr>
              <a:t>feel warm at back of refrigerator</a:t>
            </a:r>
            <a:r>
              <a:rPr lang="en-US" sz="2000" dirty="0"/>
              <a:t>)</a:t>
            </a:r>
          </a:p>
          <a:p>
            <a:pPr marL="342900" indent="-342900" algn="l">
              <a:buFont typeface="Arial" panose="020B0604020202020204" pitchFamily="34" charset="0"/>
              <a:buChar char="•"/>
            </a:pPr>
            <a:r>
              <a:rPr lang="en-US" sz="2000" dirty="0"/>
              <a:t>Throttling: expansion through a valve, liquid becomes </a:t>
            </a:r>
            <a:r>
              <a:rPr lang="en-US" sz="2000" dirty="0" err="1"/>
              <a:t>liquid+vapor</a:t>
            </a:r>
            <a:endParaRPr lang="en-US" sz="2000" dirty="0"/>
          </a:p>
          <a:p>
            <a:pPr marL="342900" indent="-342900" algn="l">
              <a:buFont typeface="Arial" panose="020B0604020202020204" pitchFamily="34" charset="0"/>
              <a:buChar char="•"/>
            </a:pPr>
            <a:r>
              <a:rPr lang="en-US" sz="2000" dirty="0"/>
              <a:t>Evaporation: liquid changes to vapor, </a:t>
            </a:r>
            <a:r>
              <a:rPr lang="en-US" sz="2000" dirty="0">
                <a:solidFill>
                  <a:srgbClr val="C00000"/>
                </a:solidFill>
              </a:rPr>
              <a:t>absorb heat (cool the food inside)</a:t>
            </a:r>
          </a:p>
          <a:p>
            <a:pPr marL="342900" indent="-342900" algn="l">
              <a:buFont typeface="Arial" panose="020B0604020202020204" pitchFamily="34" charset="0"/>
              <a:buChar char="•"/>
            </a:pPr>
            <a:r>
              <a:rPr lang="en-US" sz="2000" dirty="0"/>
              <a:t>Compression: vapor compressed, vapor volume is decreased, need work done in this step</a:t>
            </a:r>
          </a:p>
        </p:txBody>
      </p:sp>
    </p:spTree>
    <p:extLst>
      <p:ext uri="{BB962C8B-B14F-4D97-AF65-F5344CB8AC3E}">
        <p14:creationId xmlns:p14="http://schemas.microsoft.com/office/powerpoint/2010/main" val="3262573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BF9D-63F1-C945-8E7E-1F7B04F02D85}"/>
              </a:ext>
            </a:extLst>
          </p:cNvPr>
          <p:cNvSpPr>
            <a:spLocks noGrp="1"/>
          </p:cNvSpPr>
          <p:nvPr>
            <p:ph type="title"/>
          </p:nvPr>
        </p:nvSpPr>
        <p:spPr/>
        <p:txBody>
          <a:bodyPr/>
          <a:lstStyle/>
          <a:p>
            <a:r>
              <a:rPr lang="en-US" dirty="0"/>
              <a:t>PT diagram for real gas</a:t>
            </a:r>
          </a:p>
        </p:txBody>
      </p:sp>
      <p:sp>
        <p:nvSpPr>
          <p:cNvPr id="3" name="Content Placeholder 2">
            <a:extLst>
              <a:ext uri="{FF2B5EF4-FFF2-40B4-BE49-F238E27FC236}">
                <a16:creationId xmlns:a16="http://schemas.microsoft.com/office/drawing/2014/main" id="{26B11413-02B3-894C-9496-A2A02F9EB3D7}"/>
              </a:ext>
            </a:extLst>
          </p:cNvPr>
          <p:cNvSpPr>
            <a:spLocks noGrp="1"/>
          </p:cNvSpPr>
          <p:nvPr>
            <p:ph idx="1"/>
          </p:nvPr>
        </p:nvSpPr>
        <p:spPr>
          <a:xfrm>
            <a:off x="342900" y="685800"/>
            <a:ext cx="8610600" cy="2788456"/>
          </a:xfrm>
        </p:spPr>
        <p:txBody>
          <a:bodyPr/>
          <a:lstStyle/>
          <a:p>
            <a:pPr>
              <a:buFont typeface="Arial" panose="020B0604020202020204" pitchFamily="34" charset="0"/>
              <a:buChar char="•"/>
            </a:pPr>
            <a:r>
              <a:rPr lang="en-US" sz="2400" dirty="0"/>
              <a:t>Project the PVT surface on the PT plane you get the PT diagram</a:t>
            </a:r>
          </a:p>
          <a:p>
            <a:pPr>
              <a:buFont typeface="Arial" panose="020B0604020202020204" pitchFamily="34" charset="0"/>
              <a:buChar char="•"/>
            </a:pPr>
            <a:r>
              <a:rPr lang="en-US" sz="2400" dirty="0"/>
              <a:t>It is useful for telling you which P and T values are for solid, liquid  and gas phase only</a:t>
            </a:r>
          </a:p>
          <a:p>
            <a:pPr>
              <a:buFont typeface="Arial" panose="020B0604020202020204" pitchFamily="34" charset="0"/>
              <a:buChar char="•"/>
            </a:pPr>
            <a:r>
              <a:rPr lang="en-US" sz="2400" dirty="0"/>
              <a:t>And P and T values at which you can find the coexistence of two phases</a:t>
            </a:r>
          </a:p>
        </p:txBody>
      </p:sp>
      <p:pic>
        <p:nvPicPr>
          <p:cNvPr id="4" name="Content Placeholder 3">
            <a:extLst>
              <a:ext uri="{FF2B5EF4-FFF2-40B4-BE49-F238E27FC236}">
                <a16:creationId xmlns:a16="http://schemas.microsoft.com/office/drawing/2014/main" id="{8CD4F57B-EBCD-3045-ABE7-3D0C2AFD521D}"/>
              </a:ext>
            </a:extLst>
          </p:cNvPr>
          <p:cNvPicPr>
            <a:picLocks noChangeAspect="1"/>
          </p:cNvPicPr>
          <p:nvPr/>
        </p:nvPicPr>
        <p:blipFill rotWithShape="1">
          <a:blip r:embed="rId2"/>
          <a:srcRect l="-1778" t="22936" r="17309"/>
          <a:stretch/>
        </p:blipFill>
        <p:spPr bwMode="auto">
          <a:xfrm>
            <a:off x="2819400" y="3124200"/>
            <a:ext cx="5334000" cy="3733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51CC3D7-B5BE-E242-9F40-784F86EE36F5}"/>
              </a:ext>
            </a:extLst>
          </p:cNvPr>
          <p:cNvGrpSpPr/>
          <p:nvPr/>
        </p:nvGrpSpPr>
        <p:grpSpPr>
          <a:xfrm>
            <a:off x="5029200" y="1981200"/>
            <a:ext cx="3581400" cy="1604665"/>
            <a:chOff x="5029200" y="1981200"/>
            <a:chExt cx="3581400" cy="1604665"/>
          </a:xfrm>
        </p:grpSpPr>
        <p:cxnSp>
          <p:nvCxnSpPr>
            <p:cNvPr id="7" name="Straight Connector 6">
              <a:extLst>
                <a:ext uri="{FF2B5EF4-FFF2-40B4-BE49-F238E27FC236}">
                  <a16:creationId xmlns:a16="http://schemas.microsoft.com/office/drawing/2014/main" id="{02FCAA77-36B9-A644-9FE5-28BD6D60E18D}"/>
                </a:ext>
              </a:extLst>
            </p:cNvPr>
            <p:cNvCxnSpPr/>
            <p:nvPr/>
          </p:nvCxnSpPr>
          <p:spPr bwMode="auto">
            <a:xfrm>
              <a:off x="5029200" y="1981200"/>
              <a:ext cx="0" cy="1447800"/>
            </a:xfrm>
            <a:prstGeom prst="lin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B28FF330-FE41-644B-942A-F6BCD7F3A98D}"/>
                </a:ext>
              </a:extLst>
            </p:cNvPr>
            <p:cNvSpPr txBox="1"/>
            <p:nvPr/>
          </p:nvSpPr>
          <p:spPr>
            <a:xfrm>
              <a:off x="5791200" y="3124200"/>
              <a:ext cx="2819400" cy="461665"/>
            </a:xfrm>
            <a:prstGeom prst="rect">
              <a:avLst/>
            </a:prstGeom>
            <a:noFill/>
          </p:spPr>
          <p:txBody>
            <a:bodyPr wrap="square" rtlCol="0">
              <a:spAutoFit/>
            </a:bodyPr>
            <a:lstStyle/>
            <a:p>
              <a:r>
                <a:rPr lang="en-US" dirty="0"/>
                <a:t>Supercritical liquid</a:t>
              </a:r>
            </a:p>
          </p:txBody>
        </p:sp>
      </p:grpSp>
    </p:spTree>
    <p:extLst>
      <p:ext uri="{BB962C8B-B14F-4D97-AF65-F5344CB8AC3E}">
        <p14:creationId xmlns:p14="http://schemas.microsoft.com/office/powerpoint/2010/main" val="2135669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E5B8-E860-F648-8819-7F336C0B4EE6}"/>
              </a:ext>
            </a:extLst>
          </p:cNvPr>
          <p:cNvSpPr>
            <a:spLocks noGrp="1"/>
          </p:cNvSpPr>
          <p:nvPr>
            <p:ph type="title"/>
          </p:nvPr>
        </p:nvSpPr>
        <p:spPr/>
        <p:txBody>
          <a:bodyPr/>
          <a:lstStyle/>
          <a:p>
            <a:r>
              <a:rPr lang="en-US" dirty="0"/>
              <a:t>PT phase diagram</a:t>
            </a:r>
          </a:p>
        </p:txBody>
      </p:sp>
      <p:pic>
        <p:nvPicPr>
          <p:cNvPr id="5" name="Picture 4" descr="18_Figure24-I">
            <a:extLst>
              <a:ext uri="{FF2B5EF4-FFF2-40B4-BE49-F238E27FC236}">
                <a16:creationId xmlns:a16="http://schemas.microsoft.com/office/drawing/2014/main" id="{D2BBB303-47E7-A441-8149-70694F3F636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3038"/>
          <a:stretch>
            <a:fillRect/>
          </a:stretch>
        </p:blipFill>
        <p:spPr bwMode="auto">
          <a:xfrm>
            <a:off x="457200" y="1295400"/>
            <a:ext cx="8111755" cy="4259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 name="Straight Arrow Connector 15">
            <a:extLst>
              <a:ext uri="{FF2B5EF4-FFF2-40B4-BE49-F238E27FC236}">
                <a16:creationId xmlns:a16="http://schemas.microsoft.com/office/drawing/2014/main" id="{B62EDFE4-320F-FB46-A776-7DA5162DBBCE}"/>
              </a:ext>
            </a:extLst>
          </p:cNvPr>
          <p:cNvCxnSpPr>
            <a:cxnSpLocks/>
            <a:stCxn id="25" idx="0"/>
          </p:cNvCxnSpPr>
          <p:nvPr/>
        </p:nvCxnSpPr>
        <p:spPr bwMode="auto">
          <a:xfrm flipH="1" flipV="1">
            <a:off x="4000500" y="3139640"/>
            <a:ext cx="76200" cy="303256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69E786E5-020E-8340-A0E3-83C5312FFE37}"/>
              </a:ext>
            </a:extLst>
          </p:cNvPr>
          <p:cNvCxnSpPr>
            <a:cxnSpLocks/>
            <a:stCxn id="25" idx="0"/>
          </p:cNvCxnSpPr>
          <p:nvPr/>
        </p:nvCxnSpPr>
        <p:spPr bwMode="auto">
          <a:xfrm flipV="1">
            <a:off x="4076700" y="4282638"/>
            <a:ext cx="609600" cy="1889562"/>
          </a:xfrm>
          <a:prstGeom prst="straightConnector1">
            <a:avLst/>
          </a:prstGeom>
          <a:gradFill rotWithShape="0">
            <a:gsLst>
              <a:gs pos="0">
                <a:schemeClr val="accent1"/>
              </a:gs>
              <a:gs pos="100000">
                <a:schemeClr val="bg1"/>
              </a:gs>
            </a:gsLst>
            <a:lin ang="5400000" scaled="1"/>
          </a:gradFill>
          <a:ln w="34925" cap="flat" cmpd="sng" algn="ctr">
            <a:solidFill>
              <a:schemeClr val="tx2"/>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DCA60C40-31F8-6144-A2AF-E4C14B9666EB}"/>
              </a:ext>
            </a:extLst>
          </p:cNvPr>
          <p:cNvCxnSpPr>
            <a:cxnSpLocks/>
            <a:stCxn id="25" idx="0"/>
          </p:cNvCxnSpPr>
          <p:nvPr/>
        </p:nvCxnSpPr>
        <p:spPr bwMode="auto">
          <a:xfrm flipH="1" flipV="1">
            <a:off x="3086100" y="4739840"/>
            <a:ext cx="990600" cy="1432360"/>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AB57B9DF-F1DC-B14F-A877-02BC4AF19B45}"/>
              </a:ext>
            </a:extLst>
          </p:cNvPr>
          <p:cNvSpPr txBox="1"/>
          <p:nvPr/>
        </p:nvSpPr>
        <p:spPr>
          <a:xfrm>
            <a:off x="2819400" y="6172200"/>
            <a:ext cx="2514600" cy="400110"/>
          </a:xfrm>
          <a:prstGeom prst="rect">
            <a:avLst/>
          </a:prstGeom>
          <a:noFill/>
          <a:ln>
            <a:solidFill>
              <a:srgbClr val="FF0000"/>
            </a:solidFill>
          </a:ln>
        </p:spPr>
        <p:txBody>
          <a:bodyPr wrap="square" rtlCol="0">
            <a:spAutoFit/>
          </a:bodyPr>
          <a:lstStyle/>
          <a:p>
            <a:pPr algn="l"/>
            <a:r>
              <a:rPr lang="en-US" sz="2000" dirty="0"/>
              <a:t>Two phases coexist</a:t>
            </a:r>
          </a:p>
        </p:txBody>
      </p:sp>
      <p:cxnSp>
        <p:nvCxnSpPr>
          <p:cNvPr id="29" name="Straight Arrow Connector 28">
            <a:extLst>
              <a:ext uri="{FF2B5EF4-FFF2-40B4-BE49-F238E27FC236}">
                <a16:creationId xmlns:a16="http://schemas.microsoft.com/office/drawing/2014/main" id="{D84C4064-2622-7843-8F50-1968B8B76A03}"/>
              </a:ext>
            </a:extLst>
          </p:cNvPr>
          <p:cNvCxnSpPr>
            <a:cxnSpLocks/>
            <a:stCxn id="36" idx="1"/>
          </p:cNvCxnSpPr>
          <p:nvPr/>
        </p:nvCxnSpPr>
        <p:spPr bwMode="auto">
          <a:xfrm flipH="1">
            <a:off x="5105400" y="657724"/>
            <a:ext cx="1371600" cy="1552076"/>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8DD0DE2A-9CAB-9D48-A1E3-0125F4336678}"/>
              </a:ext>
            </a:extLst>
          </p:cNvPr>
          <p:cNvCxnSpPr>
            <a:cxnSpLocks/>
            <a:stCxn id="36" idx="1"/>
          </p:cNvCxnSpPr>
          <p:nvPr/>
        </p:nvCxnSpPr>
        <p:spPr bwMode="auto">
          <a:xfrm flipH="1">
            <a:off x="5314950" y="657724"/>
            <a:ext cx="1162050" cy="3624914"/>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0D4911BC-41D2-D14F-B409-1FAC844A30EB}"/>
              </a:ext>
            </a:extLst>
          </p:cNvPr>
          <p:cNvCxnSpPr>
            <a:cxnSpLocks/>
            <a:stCxn id="36" idx="1"/>
          </p:cNvCxnSpPr>
          <p:nvPr/>
        </p:nvCxnSpPr>
        <p:spPr bwMode="auto">
          <a:xfrm flipH="1">
            <a:off x="2695576" y="657724"/>
            <a:ext cx="3781424" cy="1708647"/>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F3920204-8648-CD4E-A681-330651F12CE9}"/>
              </a:ext>
            </a:extLst>
          </p:cNvPr>
          <p:cNvSpPr txBox="1"/>
          <p:nvPr/>
        </p:nvSpPr>
        <p:spPr>
          <a:xfrm>
            <a:off x="6477000" y="242225"/>
            <a:ext cx="1939555" cy="830997"/>
          </a:xfrm>
          <a:prstGeom prst="rect">
            <a:avLst/>
          </a:prstGeom>
          <a:noFill/>
          <a:ln>
            <a:solidFill>
              <a:srgbClr val="FF0000"/>
            </a:solidFill>
          </a:ln>
        </p:spPr>
        <p:txBody>
          <a:bodyPr wrap="square" rtlCol="0">
            <a:spAutoFit/>
          </a:bodyPr>
          <a:lstStyle/>
          <a:p>
            <a:pPr algn="l"/>
            <a:r>
              <a:rPr lang="en-US" dirty="0"/>
              <a:t>One phase only</a:t>
            </a:r>
          </a:p>
        </p:txBody>
      </p:sp>
    </p:spTree>
    <p:extLst>
      <p:ext uri="{BB962C8B-B14F-4D97-AF65-F5344CB8AC3E}">
        <p14:creationId xmlns:p14="http://schemas.microsoft.com/office/powerpoint/2010/main" val="362712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04800" y="76200"/>
            <a:ext cx="8839200" cy="420688"/>
          </a:xfrm>
        </p:spPr>
        <p:txBody>
          <a:bodyPr/>
          <a:lstStyle/>
          <a:p>
            <a:r>
              <a:rPr lang="en-US" altLang="zh-HK" sz="2400" dirty="0">
                <a:ea typeface="新細明體" charset="-120"/>
              </a:rPr>
              <a:t>PT phase diagram</a:t>
            </a:r>
          </a:p>
        </p:txBody>
      </p:sp>
      <p:sp>
        <p:nvSpPr>
          <p:cNvPr id="27651" name="Text Box 3"/>
          <p:cNvSpPr txBox="1">
            <a:spLocks noChangeArrowheads="1"/>
          </p:cNvSpPr>
          <p:nvPr/>
        </p:nvSpPr>
        <p:spPr bwMode="auto">
          <a:xfrm>
            <a:off x="381000" y="685800"/>
            <a:ext cx="8763000" cy="831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txBody>
          <a:bodyPr lIns="92075" tIns="46038" rIns="92075" bIns="46038">
            <a:spAutoFit/>
          </a:bodyPr>
          <a:lstStyle>
            <a:lvl1pPr marL="290513" indent="-290513">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0"/>
              </a:spcBef>
              <a:spcAft>
                <a:spcPct val="0"/>
              </a:spcAft>
              <a:defRPr sz="2400">
                <a:solidFill>
                  <a:schemeClr val="tx1"/>
                </a:solidFill>
                <a:latin typeface="Arial" charset="0"/>
              </a:defRPr>
            </a:lvl6pPr>
            <a:lvl7pPr marL="2971800" indent="-228600" algn="r" eaLnBrk="0" fontAlgn="base" hangingPunct="0">
              <a:spcBef>
                <a:spcPct val="0"/>
              </a:spcBef>
              <a:spcAft>
                <a:spcPct val="0"/>
              </a:spcAft>
              <a:defRPr sz="2400">
                <a:solidFill>
                  <a:schemeClr val="tx1"/>
                </a:solidFill>
                <a:latin typeface="Arial" charset="0"/>
              </a:defRPr>
            </a:lvl7pPr>
            <a:lvl8pPr marL="3429000" indent="-228600" algn="r" eaLnBrk="0" fontAlgn="base" hangingPunct="0">
              <a:spcBef>
                <a:spcPct val="0"/>
              </a:spcBef>
              <a:spcAft>
                <a:spcPct val="0"/>
              </a:spcAft>
              <a:defRPr sz="2400">
                <a:solidFill>
                  <a:schemeClr val="tx1"/>
                </a:solidFill>
                <a:latin typeface="Arial" charset="0"/>
              </a:defRPr>
            </a:lvl8pPr>
            <a:lvl9pPr marL="3886200" indent="-228600" algn="r" eaLnBrk="0" fontAlgn="base" hangingPunct="0">
              <a:spcBef>
                <a:spcPct val="0"/>
              </a:spcBef>
              <a:spcAft>
                <a:spcPct val="0"/>
              </a:spcAft>
              <a:defRPr sz="2400">
                <a:solidFill>
                  <a:schemeClr val="tx1"/>
                </a:solidFill>
                <a:latin typeface="Arial" charset="0"/>
              </a:defRPr>
            </a:lvl9pPr>
          </a:lstStyle>
          <a:p>
            <a:pPr algn="l">
              <a:spcBef>
                <a:spcPct val="50000"/>
              </a:spcBef>
              <a:buClr>
                <a:srgbClr val="D33325"/>
              </a:buClr>
              <a:buFontTx/>
              <a:buChar char="•"/>
            </a:pPr>
            <a:r>
              <a:rPr lang="en-US" altLang="zh-HK" dirty="0">
                <a:latin typeface="Times New Roman" pitchFamily="84" charset="0"/>
                <a:ea typeface="新細明體" charset="-120"/>
              </a:rPr>
              <a:t>Figure below shows a typical </a:t>
            </a:r>
            <a:r>
              <a:rPr lang="en-US" altLang="zh-HK" i="1" dirty="0" err="1">
                <a:latin typeface="Times New Roman" pitchFamily="84" charset="0"/>
                <a:ea typeface="新細明體" charset="-120"/>
              </a:rPr>
              <a:t>pT</a:t>
            </a:r>
            <a:r>
              <a:rPr lang="en-US" altLang="zh-HK" dirty="0">
                <a:latin typeface="Times New Roman" pitchFamily="84" charset="0"/>
                <a:ea typeface="新細明體" charset="-120"/>
              </a:rPr>
              <a:t> phase diagram, and the table gives triple-point data for some substances.</a:t>
            </a:r>
          </a:p>
        </p:txBody>
      </p:sp>
      <p:pic>
        <p:nvPicPr>
          <p:cNvPr id="27653" name="Picture 5" descr="18_Table03-T"/>
          <p:cNvPicPr>
            <a:picLocks noChangeAspect="1" noChangeArrowheads="1"/>
          </p:cNvPicPr>
          <p:nvPr/>
        </p:nvPicPr>
        <p:blipFill>
          <a:blip r:embed="rId3" cstate="print">
            <a:extLst>
              <a:ext uri="{28A0092B-C50C-407E-A947-70E740481C1C}">
                <a14:useLocalDpi xmlns:a14="http://schemas.microsoft.com/office/drawing/2010/main" val="0"/>
              </a:ext>
            </a:extLst>
          </a:blip>
          <a:srcRect b="2396"/>
          <a:stretch>
            <a:fillRect/>
          </a:stretch>
        </p:blipFill>
        <p:spPr bwMode="auto">
          <a:xfrm>
            <a:off x="5791200" y="4267200"/>
            <a:ext cx="3324225" cy="243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p:cNvGrpSpPr/>
          <p:nvPr/>
        </p:nvGrpSpPr>
        <p:grpSpPr>
          <a:xfrm>
            <a:off x="152400" y="1517439"/>
            <a:ext cx="8458200" cy="3886200"/>
            <a:chOff x="152400" y="1517439"/>
            <a:chExt cx="8458200" cy="3886200"/>
          </a:xfrm>
        </p:grpSpPr>
        <p:pic>
          <p:nvPicPr>
            <p:cNvPr id="27652" name="Picture 4" descr="18_Figure24-I"/>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3038"/>
            <a:stretch>
              <a:fillRect/>
            </a:stretch>
          </p:blipFill>
          <p:spPr bwMode="auto">
            <a:xfrm>
              <a:off x="152400" y="1517439"/>
              <a:ext cx="7840664"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 name="Straight Connector 2"/>
            <p:cNvCxnSpPr/>
            <p:nvPr/>
          </p:nvCxnSpPr>
          <p:spPr bwMode="auto">
            <a:xfrm>
              <a:off x="5029200" y="1981200"/>
              <a:ext cx="0" cy="1447800"/>
            </a:xfrm>
            <a:prstGeom prst="lin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 name="TextBox 3"/>
            <p:cNvSpPr txBox="1"/>
            <p:nvPr/>
          </p:nvSpPr>
          <p:spPr>
            <a:xfrm>
              <a:off x="5791200" y="3124200"/>
              <a:ext cx="2819400" cy="461665"/>
            </a:xfrm>
            <a:prstGeom prst="rect">
              <a:avLst/>
            </a:prstGeom>
            <a:noFill/>
          </p:spPr>
          <p:txBody>
            <a:bodyPr wrap="square" rtlCol="0">
              <a:spAutoFit/>
            </a:bodyPr>
            <a:lstStyle/>
            <a:p>
              <a:r>
                <a:rPr lang="en-US" dirty="0"/>
                <a:t>Supercritical liquid</a:t>
              </a:r>
            </a:p>
          </p:txBody>
        </p:sp>
      </p:grpSp>
      <p:sp>
        <p:nvSpPr>
          <p:cNvPr id="2" name="TextBox 1"/>
          <p:cNvSpPr txBox="1"/>
          <p:nvPr/>
        </p:nvSpPr>
        <p:spPr>
          <a:xfrm rot="10800000" flipV="1">
            <a:off x="457200" y="5316379"/>
            <a:ext cx="5398457" cy="1323439"/>
          </a:xfrm>
          <a:prstGeom prst="rect">
            <a:avLst/>
          </a:prstGeom>
          <a:noFill/>
        </p:spPr>
        <p:txBody>
          <a:bodyPr wrap="square" rtlCol="0">
            <a:spAutoFit/>
          </a:bodyPr>
          <a:lstStyle/>
          <a:p>
            <a:pPr algn="just"/>
            <a:r>
              <a:rPr lang="en-US" sz="2000" dirty="0"/>
              <a:t>Triple point, all three phases coexists</a:t>
            </a:r>
          </a:p>
          <a:p>
            <a:pPr algn="just"/>
            <a:r>
              <a:rPr lang="en-US" sz="2000" dirty="0"/>
              <a:t>Critical point, above critical temperature and critical pressure, no distinction between liquid and gas, the state is supercritical liquid.</a:t>
            </a:r>
          </a:p>
        </p:txBody>
      </p:sp>
      <p:cxnSp>
        <p:nvCxnSpPr>
          <p:cNvPr id="7" name="Straight Arrow Connector 6"/>
          <p:cNvCxnSpPr/>
          <p:nvPr/>
        </p:nvCxnSpPr>
        <p:spPr bwMode="auto">
          <a:xfrm flipH="1">
            <a:off x="4495800" y="2209800"/>
            <a:ext cx="1143000" cy="0"/>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4114800" y="1447800"/>
            <a:ext cx="2667000" cy="461665"/>
          </a:xfrm>
          <a:prstGeom prst="rect">
            <a:avLst/>
          </a:prstGeom>
          <a:noFill/>
          <a:ln>
            <a:solidFill>
              <a:srgbClr val="FF6600"/>
            </a:solidFill>
          </a:ln>
        </p:spPr>
        <p:txBody>
          <a:bodyPr wrap="square" rtlCol="0">
            <a:spAutoFit/>
          </a:bodyPr>
          <a:lstStyle/>
          <a:p>
            <a:pPr algn="l"/>
            <a:r>
              <a:rPr lang="en-US" dirty="0">
                <a:solidFill>
                  <a:srgbClr val="FF0000"/>
                </a:solidFill>
              </a:rPr>
              <a:t>Smooth change</a:t>
            </a:r>
          </a:p>
        </p:txBody>
      </p:sp>
      <p:cxnSp>
        <p:nvCxnSpPr>
          <p:cNvPr id="9" name="Straight Arrow Connector 8"/>
          <p:cNvCxnSpPr/>
          <p:nvPr/>
        </p:nvCxnSpPr>
        <p:spPr bwMode="auto">
          <a:xfrm flipH="1" flipV="1">
            <a:off x="5257800" y="2743201"/>
            <a:ext cx="838200" cy="761999"/>
          </a:xfrm>
          <a:prstGeom prst="straightConnector1">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5029200" y="3429000"/>
            <a:ext cx="838200" cy="0"/>
          </a:xfrm>
          <a:prstGeom prst="line">
            <a:avLst/>
          </a:pr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170" r="182"/>
          <a:stretch/>
        </p:blipFill>
        <p:spPr>
          <a:xfrm>
            <a:off x="12095" y="685800"/>
            <a:ext cx="4039809" cy="3313113"/>
          </a:xfrm>
        </p:spPr>
      </p:pic>
      <p:pic>
        <p:nvPicPr>
          <p:cNvPr id="5" name="Picture 4"/>
          <p:cNvPicPr>
            <a:picLocks noChangeAspect="1"/>
          </p:cNvPicPr>
          <p:nvPr/>
        </p:nvPicPr>
        <p:blipFill>
          <a:blip r:embed="rId3"/>
          <a:stretch>
            <a:fillRect/>
          </a:stretch>
        </p:blipFill>
        <p:spPr>
          <a:xfrm>
            <a:off x="304800" y="4572000"/>
            <a:ext cx="6350000" cy="1816100"/>
          </a:xfrm>
          <a:prstGeom prst="rect">
            <a:avLst/>
          </a:prstGeom>
        </p:spPr>
      </p:pic>
      <p:sp>
        <p:nvSpPr>
          <p:cNvPr id="6" name="TextBox 5"/>
          <p:cNvSpPr txBox="1"/>
          <p:nvPr/>
        </p:nvSpPr>
        <p:spPr>
          <a:xfrm>
            <a:off x="4267200" y="685800"/>
            <a:ext cx="3889469" cy="2308324"/>
          </a:xfrm>
          <a:prstGeom prst="rect">
            <a:avLst/>
          </a:prstGeom>
          <a:solidFill>
            <a:schemeClr val="tx2">
              <a:lumMod val="20000"/>
              <a:lumOff val="80000"/>
            </a:schemeClr>
          </a:solidFill>
        </p:spPr>
        <p:txBody>
          <a:bodyPr wrap="square" rtlCol="0">
            <a:spAutoFit/>
          </a:bodyPr>
          <a:lstStyle/>
          <a:p>
            <a:pPr algn="l"/>
            <a:r>
              <a:rPr lang="en-US" dirty="0"/>
              <a:t>Below critical point, there are liquid and gas (vapor)  phases</a:t>
            </a:r>
          </a:p>
          <a:p>
            <a:pPr algn="l"/>
            <a:r>
              <a:rPr lang="en-US" dirty="0"/>
              <a:t>About critical point, no  liquid and gas phases, only the supercritical phase</a:t>
            </a:r>
          </a:p>
        </p:txBody>
      </p:sp>
      <p:sp>
        <p:nvSpPr>
          <p:cNvPr id="7" name="TextBox 6"/>
          <p:cNvSpPr txBox="1"/>
          <p:nvPr/>
        </p:nvSpPr>
        <p:spPr>
          <a:xfrm>
            <a:off x="4102541" y="2971448"/>
            <a:ext cx="4724400" cy="1569660"/>
          </a:xfrm>
          <a:prstGeom prst="rect">
            <a:avLst/>
          </a:prstGeom>
          <a:solidFill>
            <a:schemeClr val="accent1">
              <a:lumMod val="40000"/>
              <a:lumOff val="60000"/>
            </a:schemeClr>
          </a:solidFill>
        </p:spPr>
        <p:txBody>
          <a:bodyPr wrap="square" rtlCol="0">
            <a:spAutoFit/>
          </a:bodyPr>
          <a:lstStyle/>
          <a:p>
            <a:pPr algn="l"/>
            <a:r>
              <a:rPr lang="en-US" dirty="0"/>
              <a:t>When temp and </a:t>
            </a:r>
            <a:r>
              <a:rPr lang="en-US" dirty="0" err="1"/>
              <a:t>presssure</a:t>
            </a:r>
            <a:r>
              <a:rPr lang="en-US" dirty="0"/>
              <a:t> increases, the separation boundary between liquid and gas disappear</a:t>
            </a:r>
          </a:p>
        </p:txBody>
      </p:sp>
      <p:cxnSp>
        <p:nvCxnSpPr>
          <p:cNvPr id="9" name="Straight Arrow Connector 8"/>
          <p:cNvCxnSpPr/>
          <p:nvPr/>
        </p:nvCxnSpPr>
        <p:spPr bwMode="auto">
          <a:xfrm flipH="1">
            <a:off x="5181600" y="4191000"/>
            <a:ext cx="1600200" cy="685800"/>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flipV="1">
            <a:off x="2819400" y="1600200"/>
            <a:ext cx="1981200" cy="304800"/>
          </a:xfrm>
          <a:prstGeom prst="straightConnector1">
            <a:avLst/>
          </a:prstGeom>
          <a:gradFill rotWithShape="0">
            <a:gsLst>
              <a:gs pos="0">
                <a:schemeClr val="accent1"/>
              </a:gs>
              <a:gs pos="100000">
                <a:schemeClr val="bg1"/>
              </a:gs>
            </a:gsLst>
            <a:lin ang="5400000" scaled="1"/>
          </a:gradFill>
          <a:ln w="349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53535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Supercritical liquid</a:t>
            </a:r>
          </a:p>
        </p:txBody>
      </p:sp>
      <p:sp>
        <p:nvSpPr>
          <p:cNvPr id="3" name="Content Placeholder 2"/>
          <p:cNvSpPr>
            <a:spLocks noGrp="1"/>
          </p:cNvSpPr>
          <p:nvPr>
            <p:ph idx="1"/>
          </p:nvPr>
        </p:nvSpPr>
        <p:spPr>
          <a:xfrm>
            <a:off x="228600" y="685800"/>
            <a:ext cx="8610600" cy="3896451"/>
          </a:xfrm>
        </p:spPr>
        <p:txBody>
          <a:bodyPr/>
          <a:lstStyle/>
          <a:p>
            <a:r>
              <a:rPr lang="en-US" sz="2400" dirty="0"/>
              <a:t>Matter above the critical temperature, critical pressure, no distinct between gas and liquid, no phase transition between liquid and gas. It is in a state of matter called super critical liquid. </a:t>
            </a:r>
          </a:p>
          <a:p>
            <a:r>
              <a:rPr lang="en-US" sz="2400" dirty="0"/>
              <a:t>Super critical liquid is compressible like a gas, apply pressure, volume changes, but it has the density of a liquid. Its behavior is a mixture of gas and liquid.</a:t>
            </a:r>
          </a:p>
          <a:p>
            <a:r>
              <a:rPr lang="en-US" sz="2400" dirty="0"/>
              <a:t>It can have industrial application as its density is easily controllable by compression.</a:t>
            </a:r>
          </a:p>
        </p:txBody>
      </p:sp>
      <p:pic>
        <p:nvPicPr>
          <p:cNvPr id="4" name="Picture 3"/>
          <p:cNvPicPr>
            <a:picLocks noChangeAspect="1"/>
          </p:cNvPicPr>
          <p:nvPr/>
        </p:nvPicPr>
        <p:blipFill>
          <a:blip r:embed="rId2"/>
          <a:stretch>
            <a:fillRect/>
          </a:stretch>
        </p:blipFill>
        <p:spPr>
          <a:xfrm>
            <a:off x="2057400" y="4800600"/>
            <a:ext cx="6781800" cy="2065884"/>
          </a:xfrm>
          <a:prstGeom prst="rect">
            <a:avLst/>
          </a:prstGeom>
        </p:spPr>
      </p:pic>
    </p:spTree>
    <p:extLst>
      <p:ext uri="{BB962C8B-B14F-4D97-AF65-F5344CB8AC3E}">
        <p14:creationId xmlns:p14="http://schemas.microsoft.com/office/powerpoint/2010/main" val="8019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What is the Equation of State?</a:t>
            </a:r>
          </a:p>
        </p:txBody>
      </p:sp>
      <p:sp>
        <p:nvSpPr>
          <p:cNvPr id="4" name="Content Placeholder 3"/>
          <p:cNvSpPr txBox="1">
            <a:spLocks noGrp="1"/>
          </p:cNvSpPr>
          <p:nvPr>
            <p:ph idx="1"/>
          </p:nvPr>
        </p:nvSpPr>
        <p:spPr>
          <a:xfrm>
            <a:off x="228600" y="762000"/>
            <a:ext cx="8763000" cy="5273751"/>
          </a:xfrm>
          <a:prstGeom prst="rect">
            <a:avLst/>
          </a:prstGeom>
          <a:noFill/>
        </p:spPr>
        <p:txBody>
          <a:bodyPr wrap="square" rtlCol="0">
            <a:spAutoFit/>
          </a:bodyPr>
          <a:lstStyle/>
          <a:p>
            <a:pPr marL="342900" indent="-342900" algn="l">
              <a:buFont typeface="Arial"/>
              <a:buChar char="•"/>
            </a:pPr>
            <a:r>
              <a:rPr lang="en-US" sz="2200" dirty="0"/>
              <a:t>We use </a:t>
            </a:r>
            <a:r>
              <a:rPr lang="en-US" sz="2200" dirty="0">
                <a:solidFill>
                  <a:srgbClr val="FF0000"/>
                </a:solidFill>
              </a:rPr>
              <a:t>state variables (pressure, temperature, volume) to describe the state of a gas</a:t>
            </a:r>
          </a:p>
          <a:p>
            <a:pPr marL="342900" indent="-342900" algn="l">
              <a:buFont typeface="Arial"/>
              <a:buChar char="•"/>
            </a:pPr>
            <a:r>
              <a:rPr lang="en-US" sz="2200" dirty="0"/>
              <a:t>These state variables are related by some laws  (equations) which describe the behavior of the matter </a:t>
            </a:r>
            <a:r>
              <a:rPr lang="en-US" sz="2200" dirty="0">
                <a:solidFill>
                  <a:srgbClr val="FF6600"/>
                </a:solidFill>
              </a:rPr>
              <a:t>(gas)</a:t>
            </a:r>
            <a:r>
              <a:rPr lang="en-US" sz="2200" dirty="0"/>
              <a:t> when the thermal state is changed.</a:t>
            </a:r>
          </a:p>
          <a:p>
            <a:pPr marL="342900" indent="-342900" algn="l">
              <a:buFont typeface="Arial"/>
              <a:buChar char="•"/>
            </a:pPr>
            <a:r>
              <a:rPr lang="en-US" sz="2200" dirty="0"/>
              <a:t>The law is called </a:t>
            </a:r>
            <a:r>
              <a:rPr lang="en-US" sz="2200" dirty="0">
                <a:solidFill>
                  <a:srgbClr val="FF0000"/>
                </a:solidFill>
              </a:rPr>
              <a:t>equation of states</a:t>
            </a:r>
          </a:p>
          <a:p>
            <a:pPr marL="342900" indent="-342900" algn="l">
              <a:buFont typeface="Arial"/>
              <a:buChar char="•"/>
            </a:pPr>
            <a:r>
              <a:rPr lang="en-US" sz="2200" dirty="0">
                <a:solidFill>
                  <a:srgbClr val="C00000"/>
                </a:solidFill>
              </a:rPr>
              <a:t>For ideal gas </a:t>
            </a:r>
            <a:r>
              <a:rPr lang="en-US" sz="2800" dirty="0">
                <a:solidFill>
                  <a:srgbClr val="C00000"/>
                </a:solidFill>
              </a:rPr>
              <a:t>PV=</a:t>
            </a:r>
            <a:r>
              <a:rPr lang="en-US" sz="2800" dirty="0" err="1">
                <a:solidFill>
                  <a:srgbClr val="C00000"/>
                </a:solidFill>
              </a:rPr>
              <a:t>nRT</a:t>
            </a:r>
            <a:r>
              <a:rPr lang="en-US" sz="3200" dirty="0">
                <a:solidFill>
                  <a:srgbClr val="C00000"/>
                </a:solidFill>
              </a:rPr>
              <a:t>, </a:t>
            </a:r>
            <a:r>
              <a:rPr lang="en-US" sz="2200" dirty="0"/>
              <a:t>pressure times volume is proportional to temperature. n is number of moles of gas, R-ideal gas constant. R=8.31JK</a:t>
            </a:r>
            <a:r>
              <a:rPr lang="en-US" sz="2200" baseline="30000" dirty="0"/>
              <a:t>-1</a:t>
            </a:r>
            <a:r>
              <a:rPr lang="en-US" sz="2200" dirty="0"/>
              <a:t>mole</a:t>
            </a:r>
            <a:r>
              <a:rPr lang="en-US" sz="2200" baseline="30000" dirty="0"/>
              <a:t>-1</a:t>
            </a:r>
            <a:endParaRPr lang="en-US" sz="2200" dirty="0"/>
          </a:p>
          <a:p>
            <a:pPr marL="342900" indent="-342900" algn="l">
              <a:buFont typeface="Arial"/>
              <a:buChar char="•"/>
            </a:pPr>
            <a:r>
              <a:rPr lang="en-US" sz="2200" dirty="0"/>
              <a:t>like Newton’s law for mechanics, relate force, position and time</a:t>
            </a:r>
          </a:p>
          <a:p>
            <a:pPr marL="342900" indent="-342900" algn="l">
              <a:buFont typeface="Arial"/>
              <a:buChar char="•"/>
            </a:pPr>
            <a:endParaRPr lang="en-US" sz="2800" dirty="0"/>
          </a:p>
        </p:txBody>
      </p:sp>
    </p:spTree>
    <p:extLst>
      <p:ext uri="{BB962C8B-B14F-4D97-AF65-F5344CB8AC3E}">
        <p14:creationId xmlns:p14="http://schemas.microsoft.com/office/powerpoint/2010/main" val="14159947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15526"/>
          </a:xfrm>
        </p:spPr>
        <p:txBody>
          <a:bodyPr/>
          <a:lstStyle/>
          <a:p>
            <a:r>
              <a:rPr lang="en-US" dirty="0"/>
              <a:t>Summary</a:t>
            </a:r>
          </a:p>
        </p:txBody>
      </p:sp>
      <p:sp>
        <p:nvSpPr>
          <p:cNvPr id="3" name="Content Placeholder 2"/>
          <p:cNvSpPr>
            <a:spLocks noGrp="1"/>
          </p:cNvSpPr>
          <p:nvPr>
            <p:ph idx="1"/>
          </p:nvPr>
        </p:nvSpPr>
        <p:spPr>
          <a:xfrm>
            <a:off x="228600" y="685800"/>
            <a:ext cx="8610600" cy="5747727"/>
          </a:xfrm>
        </p:spPr>
        <p:txBody>
          <a:bodyPr/>
          <a:lstStyle/>
          <a:p>
            <a:r>
              <a:rPr lang="en-US" dirty="0"/>
              <a:t>Ideal gas law, behavior of gas, (useful in engine, refrigerator)</a:t>
            </a:r>
          </a:p>
          <a:p>
            <a:r>
              <a:rPr lang="en-US" dirty="0"/>
              <a:t>Kinetic theory, gas behavior in terms of molecules random motion</a:t>
            </a:r>
          </a:p>
          <a:p>
            <a:r>
              <a:rPr lang="en-US" dirty="0"/>
              <a:t>Random kinetic energy proportional to temperature</a:t>
            </a:r>
          </a:p>
          <a:p>
            <a:r>
              <a:rPr lang="en-US" dirty="0"/>
              <a:t>Phases of matter, gas, liquid, solid</a:t>
            </a:r>
          </a:p>
          <a:p>
            <a:r>
              <a:rPr lang="en-US" dirty="0"/>
              <a:t>phase diagram, triple point, critical point.</a:t>
            </a:r>
          </a:p>
          <a:p>
            <a:endParaRPr lang="en-US" dirty="0"/>
          </a:p>
        </p:txBody>
      </p:sp>
    </p:spTree>
    <p:extLst>
      <p:ext uri="{BB962C8B-B14F-4D97-AF65-F5344CB8AC3E}">
        <p14:creationId xmlns:p14="http://schemas.microsoft.com/office/powerpoint/2010/main" val="2005426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a:extLst>
              <a:ext uri="{FF2B5EF4-FFF2-40B4-BE49-F238E27FC236}">
                <a16:creationId xmlns:a16="http://schemas.microsoft.com/office/drawing/2014/main" id="{267651F6-A419-1E4B-A9D4-D44BEC6A5310}"/>
              </a:ext>
            </a:extLst>
          </p:cNvPr>
          <p:cNvSpPr txBox="1">
            <a:spLocks noChangeArrowheads="1"/>
          </p:cNvSpPr>
          <p:nvPr/>
        </p:nvSpPr>
        <p:spPr bwMode="auto">
          <a:xfrm>
            <a:off x="457200" y="685800"/>
            <a:ext cx="4495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This </a:t>
            </a:r>
            <a:r>
              <a:rPr lang="en-US" altLang="en-US" i="1" dirty="0"/>
              <a:t>p-V </a:t>
            </a:r>
            <a:r>
              <a:rPr lang="en-US" altLang="en-US" dirty="0"/>
              <a:t>diagram shows three possible states of a certain amount of an ideal gas. </a:t>
            </a:r>
          </a:p>
          <a:p>
            <a:pPr algn="l">
              <a:spcBef>
                <a:spcPct val="50000"/>
              </a:spcBef>
            </a:pPr>
            <a:r>
              <a:rPr lang="en-US" altLang="en-US" dirty="0"/>
              <a:t>Which state is at the </a:t>
            </a:r>
            <a:r>
              <a:rPr lang="en-US" altLang="en-US" i="1" dirty="0"/>
              <a:t>highest</a:t>
            </a:r>
            <a:r>
              <a:rPr lang="en-US" altLang="en-US" dirty="0"/>
              <a:t> temperature?</a:t>
            </a:r>
          </a:p>
        </p:txBody>
      </p:sp>
      <p:sp>
        <p:nvSpPr>
          <p:cNvPr id="216067" name="Text Box 3">
            <a:extLst>
              <a:ext uri="{FF2B5EF4-FFF2-40B4-BE49-F238E27FC236}">
                <a16:creationId xmlns:a16="http://schemas.microsoft.com/office/drawing/2014/main" id="{F28F18E7-3184-FD4C-879E-84428D29C0C8}"/>
              </a:ext>
            </a:extLst>
          </p:cNvPr>
          <p:cNvSpPr txBox="1">
            <a:spLocks noChangeArrowheads="1"/>
          </p:cNvSpPr>
          <p:nvPr/>
        </p:nvSpPr>
        <p:spPr bwMode="auto">
          <a:xfrm>
            <a:off x="914400" y="2895600"/>
            <a:ext cx="6324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state #1 </a:t>
            </a:r>
          </a:p>
          <a:p>
            <a:pPr algn="l">
              <a:spcBef>
                <a:spcPct val="50000"/>
              </a:spcBef>
            </a:pPr>
            <a:r>
              <a:rPr lang="en-US" altLang="en-US" dirty="0"/>
              <a:t>B. state #2</a:t>
            </a:r>
          </a:p>
          <a:p>
            <a:pPr algn="l">
              <a:spcBef>
                <a:spcPct val="50000"/>
              </a:spcBef>
            </a:pPr>
            <a:r>
              <a:rPr lang="en-US" altLang="en-US" dirty="0"/>
              <a:t>C. state #3</a:t>
            </a:r>
          </a:p>
          <a:p>
            <a:pPr algn="l">
              <a:spcBef>
                <a:spcPct val="50000"/>
              </a:spcBef>
            </a:pPr>
            <a:r>
              <a:rPr lang="en-US" altLang="en-US" dirty="0"/>
              <a:t>D. Two of these are tied for highest temperature. </a:t>
            </a:r>
          </a:p>
          <a:p>
            <a:pPr algn="l">
              <a:spcBef>
                <a:spcPct val="50000"/>
              </a:spcBef>
            </a:pPr>
            <a:r>
              <a:rPr lang="en-US" altLang="en-US" dirty="0"/>
              <a:t>E. All three of these are at the same temperature.</a:t>
            </a:r>
          </a:p>
        </p:txBody>
      </p:sp>
      <p:sp>
        <p:nvSpPr>
          <p:cNvPr id="216068" name="Text Box 4">
            <a:extLst>
              <a:ext uri="{FF2B5EF4-FFF2-40B4-BE49-F238E27FC236}">
                <a16:creationId xmlns:a16="http://schemas.microsoft.com/office/drawing/2014/main" id="{C1A7BF14-B24E-9F42-9AC4-DA2EA9BD3FCD}"/>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TQ7.1</a:t>
            </a:r>
          </a:p>
        </p:txBody>
      </p:sp>
      <p:sp>
        <p:nvSpPr>
          <p:cNvPr id="216072" name="Line 8">
            <a:extLst>
              <a:ext uri="{FF2B5EF4-FFF2-40B4-BE49-F238E27FC236}">
                <a16:creationId xmlns:a16="http://schemas.microsoft.com/office/drawing/2014/main" id="{7AD213E5-B235-1745-8E3E-50A33801EA07}"/>
              </a:ext>
            </a:extLst>
          </p:cNvPr>
          <p:cNvSpPr>
            <a:spLocks noChangeShapeType="1"/>
          </p:cNvSpPr>
          <p:nvPr/>
        </p:nvSpPr>
        <p:spPr bwMode="auto">
          <a:xfrm>
            <a:off x="5715000" y="8382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074" name="Line 10">
            <a:extLst>
              <a:ext uri="{FF2B5EF4-FFF2-40B4-BE49-F238E27FC236}">
                <a16:creationId xmlns:a16="http://schemas.microsoft.com/office/drawing/2014/main" id="{255BC6BF-0359-4A4C-B0A6-320D41712B09}"/>
              </a:ext>
            </a:extLst>
          </p:cNvPr>
          <p:cNvSpPr>
            <a:spLocks noChangeShapeType="1"/>
          </p:cNvSpPr>
          <p:nvPr/>
        </p:nvSpPr>
        <p:spPr bwMode="auto">
          <a:xfrm rot="5400000">
            <a:off x="7010400" y="21336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079" name="Oval 15">
            <a:extLst>
              <a:ext uri="{FF2B5EF4-FFF2-40B4-BE49-F238E27FC236}">
                <a16:creationId xmlns:a16="http://schemas.microsoft.com/office/drawing/2014/main" id="{66BB407C-883F-7243-BAC8-BF1936412BB8}"/>
              </a:ext>
            </a:extLst>
          </p:cNvPr>
          <p:cNvSpPr>
            <a:spLocks noChangeArrowheads="1"/>
          </p:cNvSpPr>
          <p:nvPr/>
        </p:nvSpPr>
        <p:spPr bwMode="auto">
          <a:xfrm>
            <a:off x="6858000" y="236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080" name="Oval 16">
            <a:extLst>
              <a:ext uri="{FF2B5EF4-FFF2-40B4-BE49-F238E27FC236}">
                <a16:creationId xmlns:a16="http://schemas.microsoft.com/office/drawing/2014/main" id="{0E0521CF-6139-7C4B-923F-5CF59174667A}"/>
              </a:ext>
            </a:extLst>
          </p:cNvPr>
          <p:cNvSpPr>
            <a:spLocks noChangeArrowheads="1"/>
          </p:cNvSpPr>
          <p:nvPr/>
        </p:nvSpPr>
        <p:spPr bwMode="auto">
          <a:xfrm>
            <a:off x="6248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081" name="Oval 17">
            <a:extLst>
              <a:ext uri="{FF2B5EF4-FFF2-40B4-BE49-F238E27FC236}">
                <a16:creationId xmlns:a16="http://schemas.microsoft.com/office/drawing/2014/main" id="{6409BFF8-996C-F242-B0E9-E9019BF6B7A7}"/>
              </a:ext>
            </a:extLst>
          </p:cNvPr>
          <p:cNvSpPr>
            <a:spLocks noChangeArrowheads="1"/>
          </p:cNvSpPr>
          <p:nvPr/>
        </p:nvSpPr>
        <p:spPr bwMode="auto">
          <a:xfrm>
            <a:off x="6858000" y="1676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085" name="Rectangle 21">
            <a:extLst>
              <a:ext uri="{FF2B5EF4-FFF2-40B4-BE49-F238E27FC236}">
                <a16:creationId xmlns:a16="http://schemas.microsoft.com/office/drawing/2014/main" id="{80C9DA4D-DC32-4A45-988B-DA82B48BCF03}"/>
              </a:ext>
            </a:extLst>
          </p:cNvPr>
          <p:cNvSpPr>
            <a:spLocks noChangeArrowheads="1"/>
          </p:cNvSpPr>
          <p:nvPr/>
        </p:nvSpPr>
        <p:spPr bwMode="auto">
          <a:xfrm>
            <a:off x="5486400" y="381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i="1"/>
              <a:t>p</a:t>
            </a:r>
          </a:p>
        </p:txBody>
      </p:sp>
      <p:sp>
        <p:nvSpPr>
          <p:cNvPr id="216086" name="Rectangle 22">
            <a:extLst>
              <a:ext uri="{FF2B5EF4-FFF2-40B4-BE49-F238E27FC236}">
                <a16:creationId xmlns:a16="http://schemas.microsoft.com/office/drawing/2014/main" id="{1BEC07B4-91DA-C04A-A608-1620FD2108B9}"/>
              </a:ext>
            </a:extLst>
          </p:cNvPr>
          <p:cNvSpPr>
            <a:spLocks noChangeArrowheads="1"/>
          </p:cNvSpPr>
          <p:nvPr/>
        </p:nvSpPr>
        <p:spPr bwMode="auto">
          <a:xfrm>
            <a:off x="8621713" y="3414713"/>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i="1"/>
              <a:t>V</a:t>
            </a:r>
          </a:p>
        </p:txBody>
      </p:sp>
      <p:sp>
        <p:nvSpPr>
          <p:cNvPr id="216087" name="Rectangle 23">
            <a:extLst>
              <a:ext uri="{FF2B5EF4-FFF2-40B4-BE49-F238E27FC236}">
                <a16:creationId xmlns:a16="http://schemas.microsoft.com/office/drawing/2014/main" id="{64F08C5C-8805-954F-8D49-0B1DE5B05070}"/>
              </a:ext>
            </a:extLst>
          </p:cNvPr>
          <p:cNvSpPr>
            <a:spLocks noChangeArrowheads="1"/>
          </p:cNvSpPr>
          <p:nvPr/>
        </p:nvSpPr>
        <p:spPr bwMode="auto">
          <a:xfrm>
            <a:off x="5988050" y="2667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1</a:t>
            </a:r>
          </a:p>
        </p:txBody>
      </p:sp>
      <p:sp>
        <p:nvSpPr>
          <p:cNvPr id="216088" name="Rectangle 24">
            <a:extLst>
              <a:ext uri="{FF2B5EF4-FFF2-40B4-BE49-F238E27FC236}">
                <a16:creationId xmlns:a16="http://schemas.microsoft.com/office/drawing/2014/main" id="{5E87DA62-D5D2-174F-B526-81537B9F1267}"/>
              </a:ext>
            </a:extLst>
          </p:cNvPr>
          <p:cNvSpPr>
            <a:spLocks noChangeArrowheads="1"/>
          </p:cNvSpPr>
          <p:nvPr/>
        </p:nvSpPr>
        <p:spPr bwMode="auto">
          <a:xfrm>
            <a:off x="6597650" y="2057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2</a:t>
            </a:r>
          </a:p>
        </p:txBody>
      </p:sp>
      <p:sp>
        <p:nvSpPr>
          <p:cNvPr id="216089" name="Rectangle 25">
            <a:extLst>
              <a:ext uri="{FF2B5EF4-FFF2-40B4-BE49-F238E27FC236}">
                <a16:creationId xmlns:a16="http://schemas.microsoft.com/office/drawing/2014/main" id="{BB194703-91DA-BA4E-B3B4-7D521FB87DF5}"/>
              </a:ext>
            </a:extLst>
          </p:cNvPr>
          <p:cNvSpPr>
            <a:spLocks noChangeArrowheads="1"/>
          </p:cNvSpPr>
          <p:nvPr/>
        </p:nvSpPr>
        <p:spPr bwMode="auto">
          <a:xfrm>
            <a:off x="6597650" y="1371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a:t>3</a:t>
            </a:r>
          </a:p>
        </p:txBody>
      </p:sp>
      <p:sp>
        <p:nvSpPr>
          <p:cNvPr id="216090" name="Rectangle 26">
            <a:extLst>
              <a:ext uri="{FF2B5EF4-FFF2-40B4-BE49-F238E27FC236}">
                <a16:creationId xmlns:a16="http://schemas.microsoft.com/office/drawing/2014/main" id="{7EA8F4E0-1E42-B04B-A980-034E42306427}"/>
              </a:ext>
            </a:extLst>
          </p:cNvPr>
          <p:cNvSpPr>
            <a:spLocks noChangeArrowheads="1"/>
          </p:cNvSpPr>
          <p:nvPr/>
        </p:nvSpPr>
        <p:spPr bwMode="auto">
          <a:xfrm>
            <a:off x="5300663" y="36195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i="1"/>
              <a:t>O</a:t>
            </a:r>
          </a:p>
        </p:txBody>
      </p:sp>
    </p:spTree>
    <p:extLst>
      <p:ext uri="{BB962C8B-B14F-4D97-AF65-F5344CB8AC3E}">
        <p14:creationId xmlns:p14="http://schemas.microsoft.com/office/powerpoint/2010/main" val="791529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a:extLst>
              <a:ext uri="{FF2B5EF4-FFF2-40B4-BE49-F238E27FC236}">
                <a16:creationId xmlns:a16="http://schemas.microsoft.com/office/drawing/2014/main" id="{5036D371-1CE5-F54B-BB5B-B66048D7512D}"/>
              </a:ext>
            </a:extLst>
          </p:cNvPr>
          <p:cNvSpPr txBox="1">
            <a:spLocks noChangeArrowheads="1"/>
          </p:cNvSpPr>
          <p:nvPr/>
        </p:nvSpPr>
        <p:spPr bwMode="auto">
          <a:xfrm>
            <a:off x="609600" y="533400"/>
            <a:ext cx="77724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Consider two specimens of ideal gas at the same temperature. The molecules in specimen #1 have greater molar mass than the molecules in specimen #2. How do the </a:t>
            </a:r>
            <a:r>
              <a:rPr lang="en-US" altLang="en-US" sz="2000" dirty="0" err="1"/>
              <a:t>rms</a:t>
            </a:r>
            <a:r>
              <a:rPr lang="en-US" altLang="en-US" sz="2000" dirty="0"/>
              <a:t> speed of molecules (</a:t>
            </a:r>
            <a:r>
              <a:rPr lang="en-US" altLang="en-US" sz="2000" i="1" dirty="0" err="1"/>
              <a:t>v</a:t>
            </a:r>
            <a:r>
              <a:rPr lang="en-US" altLang="en-US" sz="2000" baseline="-25000" dirty="0" err="1"/>
              <a:t>rms</a:t>
            </a:r>
            <a:r>
              <a:rPr lang="en-US" altLang="en-US" sz="2000" dirty="0"/>
              <a:t>) and the average translational kinetic energy per molecule (KE) compare in the two specimens? </a:t>
            </a:r>
          </a:p>
        </p:txBody>
      </p:sp>
      <p:sp>
        <p:nvSpPr>
          <p:cNvPr id="229379" name="Text Box 3">
            <a:extLst>
              <a:ext uri="{FF2B5EF4-FFF2-40B4-BE49-F238E27FC236}">
                <a16:creationId xmlns:a16="http://schemas.microsoft.com/office/drawing/2014/main" id="{FCDA571A-86D1-484E-8FEF-95543092D2CA}"/>
              </a:ext>
            </a:extLst>
          </p:cNvPr>
          <p:cNvSpPr txBox="1">
            <a:spLocks noChangeArrowheads="1"/>
          </p:cNvSpPr>
          <p:nvPr/>
        </p:nvSpPr>
        <p:spPr bwMode="auto">
          <a:xfrm>
            <a:off x="457200" y="2743200"/>
            <a:ext cx="8458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a:t>
            </a:r>
            <a:r>
              <a:rPr lang="en-US" altLang="en-US" i="1" dirty="0" err="1"/>
              <a:t>v</a:t>
            </a:r>
            <a:r>
              <a:rPr lang="en-US" altLang="en-US" baseline="-25000" dirty="0" err="1"/>
              <a:t>rms</a:t>
            </a:r>
            <a:r>
              <a:rPr lang="en-US" altLang="en-US" dirty="0"/>
              <a:t> and KE are both greater in specimen #2.</a:t>
            </a:r>
          </a:p>
          <a:p>
            <a:pPr algn="l">
              <a:spcBef>
                <a:spcPct val="50000"/>
              </a:spcBef>
            </a:pPr>
            <a:r>
              <a:rPr lang="en-US" altLang="en-US" dirty="0"/>
              <a:t>B. </a:t>
            </a:r>
            <a:r>
              <a:rPr lang="en-US" altLang="en-US" i="1" dirty="0" err="1"/>
              <a:t>v</a:t>
            </a:r>
            <a:r>
              <a:rPr lang="en-US" altLang="en-US" baseline="-25000" dirty="0" err="1"/>
              <a:t>rms</a:t>
            </a:r>
            <a:r>
              <a:rPr lang="en-US" altLang="en-US" dirty="0"/>
              <a:t> is greater in specimen #2; KE is the same in both specimens.</a:t>
            </a:r>
          </a:p>
          <a:p>
            <a:pPr algn="l">
              <a:spcBef>
                <a:spcPct val="50000"/>
              </a:spcBef>
            </a:pPr>
            <a:r>
              <a:rPr lang="en-US" altLang="en-US" dirty="0"/>
              <a:t>C. </a:t>
            </a:r>
            <a:r>
              <a:rPr lang="en-US" altLang="en-US" i="1" dirty="0" err="1"/>
              <a:t>v</a:t>
            </a:r>
            <a:r>
              <a:rPr lang="en-US" altLang="en-US" baseline="-25000" dirty="0" err="1"/>
              <a:t>rms</a:t>
            </a:r>
            <a:r>
              <a:rPr lang="en-US" altLang="en-US" dirty="0"/>
              <a:t> is greater in specimen #2; KE is greater in specimen #1.</a:t>
            </a:r>
          </a:p>
          <a:p>
            <a:pPr algn="l">
              <a:spcBef>
                <a:spcPct val="50000"/>
              </a:spcBef>
            </a:pPr>
            <a:r>
              <a:rPr lang="en-US" altLang="en-US" dirty="0"/>
              <a:t>D. </a:t>
            </a:r>
            <a:r>
              <a:rPr lang="en-US" altLang="en-US" i="1" dirty="0" err="1"/>
              <a:t>v</a:t>
            </a:r>
            <a:r>
              <a:rPr lang="en-US" altLang="en-US" baseline="-25000" dirty="0" err="1"/>
              <a:t>rms</a:t>
            </a:r>
            <a:r>
              <a:rPr lang="en-US" altLang="en-US" dirty="0"/>
              <a:t> and KE are the same in both specimens.</a:t>
            </a:r>
          </a:p>
          <a:p>
            <a:pPr algn="l">
              <a:spcBef>
                <a:spcPct val="50000"/>
              </a:spcBef>
            </a:pPr>
            <a:r>
              <a:rPr lang="en-US" altLang="en-US" dirty="0"/>
              <a:t>E. None of the above is correct.</a:t>
            </a:r>
          </a:p>
        </p:txBody>
      </p:sp>
      <p:sp>
        <p:nvSpPr>
          <p:cNvPr id="229380" name="Text Box 4">
            <a:extLst>
              <a:ext uri="{FF2B5EF4-FFF2-40B4-BE49-F238E27FC236}">
                <a16:creationId xmlns:a16="http://schemas.microsoft.com/office/drawing/2014/main" id="{FB8D3C20-AF63-EC4D-BEBA-47CD72958331}"/>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TQ7.2</a:t>
            </a:r>
          </a:p>
        </p:txBody>
      </p:sp>
    </p:spTree>
    <p:extLst>
      <p:ext uri="{BB962C8B-B14F-4D97-AF65-F5344CB8AC3E}">
        <p14:creationId xmlns:p14="http://schemas.microsoft.com/office/powerpoint/2010/main" val="2793381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a:extLst>
              <a:ext uri="{FF2B5EF4-FFF2-40B4-BE49-F238E27FC236}">
                <a16:creationId xmlns:a16="http://schemas.microsoft.com/office/drawing/2014/main" id="{3BB89AF1-08FA-EB4E-B942-4458ABDD3BF4}"/>
              </a:ext>
            </a:extLst>
          </p:cNvPr>
          <p:cNvSpPr txBox="1">
            <a:spLocks noChangeArrowheads="1"/>
          </p:cNvSpPr>
          <p:nvPr/>
        </p:nvSpPr>
        <p:spPr bwMode="auto">
          <a:xfrm>
            <a:off x="457200" y="685800"/>
            <a:ext cx="7772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You have a quantity of ideal gas in a cylinder with rigid walls that prevent the gas from expanding or contracting. If you double the </a:t>
            </a:r>
            <a:r>
              <a:rPr lang="en-US" altLang="en-US" dirty="0" err="1"/>
              <a:t>rms</a:t>
            </a:r>
            <a:r>
              <a:rPr lang="en-US" altLang="en-US" dirty="0"/>
              <a:t> speed of molecules in the gas, the gas pressure</a:t>
            </a:r>
          </a:p>
        </p:txBody>
      </p:sp>
      <p:sp>
        <p:nvSpPr>
          <p:cNvPr id="220164" name="Text Box 4">
            <a:extLst>
              <a:ext uri="{FF2B5EF4-FFF2-40B4-BE49-F238E27FC236}">
                <a16:creationId xmlns:a16="http://schemas.microsoft.com/office/drawing/2014/main" id="{BC8F844C-4811-854F-87CF-28630E234AE8}"/>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TQ7.3</a:t>
            </a:r>
          </a:p>
        </p:txBody>
      </p:sp>
      <p:sp>
        <p:nvSpPr>
          <p:cNvPr id="220166" name="Text Box 6">
            <a:extLst>
              <a:ext uri="{FF2B5EF4-FFF2-40B4-BE49-F238E27FC236}">
                <a16:creationId xmlns:a16="http://schemas.microsoft.com/office/drawing/2014/main" id="{973163FB-C15A-1F44-B5F4-00E1EAC20735}"/>
              </a:ext>
            </a:extLst>
          </p:cNvPr>
          <p:cNvSpPr txBox="1">
            <a:spLocks noChangeArrowheads="1"/>
          </p:cNvSpPr>
          <p:nvPr/>
        </p:nvSpPr>
        <p:spPr bwMode="auto">
          <a:xfrm>
            <a:off x="2209800" y="2209800"/>
            <a:ext cx="45720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increases by a factor of 16.</a:t>
            </a:r>
          </a:p>
          <a:p>
            <a:pPr algn="l">
              <a:spcBef>
                <a:spcPct val="50000"/>
              </a:spcBef>
            </a:pPr>
            <a:r>
              <a:rPr lang="en-US" altLang="en-US" dirty="0"/>
              <a:t>B. increases by a factor of 4.</a:t>
            </a:r>
          </a:p>
          <a:p>
            <a:pPr algn="l">
              <a:spcBef>
                <a:spcPct val="50000"/>
              </a:spcBef>
            </a:pPr>
            <a:r>
              <a:rPr lang="en-US" altLang="en-US" dirty="0"/>
              <a:t>C. increases by a factor of 2.</a:t>
            </a:r>
          </a:p>
          <a:p>
            <a:pPr algn="l">
              <a:spcBef>
                <a:spcPct val="50000"/>
              </a:spcBef>
            </a:pPr>
            <a:r>
              <a:rPr lang="en-US" altLang="en-US" dirty="0"/>
              <a:t>D. increases by a factor of 2</a:t>
            </a:r>
            <a:r>
              <a:rPr lang="en-US" altLang="en-US" baseline="30000" dirty="0"/>
              <a:t>1/2</a:t>
            </a:r>
            <a:r>
              <a:rPr lang="en-US" altLang="en-US" dirty="0"/>
              <a:t>. </a:t>
            </a:r>
          </a:p>
        </p:txBody>
      </p:sp>
    </p:spTree>
    <p:extLst>
      <p:ext uri="{BB962C8B-B14F-4D97-AF65-F5344CB8AC3E}">
        <p14:creationId xmlns:p14="http://schemas.microsoft.com/office/powerpoint/2010/main" val="2460877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a:extLst>
              <a:ext uri="{FF2B5EF4-FFF2-40B4-BE49-F238E27FC236}">
                <a16:creationId xmlns:a16="http://schemas.microsoft.com/office/drawing/2014/main" id="{48B5E41F-49C9-1842-8F73-D8C014399647}"/>
              </a:ext>
            </a:extLst>
          </p:cNvPr>
          <p:cNvSpPr txBox="1">
            <a:spLocks noChangeArrowheads="1"/>
          </p:cNvSpPr>
          <p:nvPr/>
        </p:nvSpPr>
        <p:spPr bwMode="auto">
          <a:xfrm>
            <a:off x="685800" y="685800"/>
            <a:ext cx="7315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If the pressure of the atmosphere is below the triple-point pressure of a certain substance, that substance can exist (depending on the temperature)</a:t>
            </a:r>
          </a:p>
        </p:txBody>
      </p:sp>
      <p:sp>
        <p:nvSpPr>
          <p:cNvPr id="224259" name="Text Box 3">
            <a:extLst>
              <a:ext uri="{FF2B5EF4-FFF2-40B4-BE49-F238E27FC236}">
                <a16:creationId xmlns:a16="http://schemas.microsoft.com/office/drawing/2014/main" id="{4440C001-4269-7A4E-83A4-EF222CE9246F}"/>
              </a:ext>
            </a:extLst>
          </p:cNvPr>
          <p:cNvSpPr txBox="1">
            <a:spLocks noChangeArrowheads="1"/>
          </p:cNvSpPr>
          <p:nvPr/>
        </p:nvSpPr>
        <p:spPr bwMode="auto">
          <a:xfrm>
            <a:off x="1143000" y="2209800"/>
            <a:ext cx="63246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as a liquid or as a vapor, but not as a solid.</a:t>
            </a:r>
          </a:p>
          <a:p>
            <a:pPr algn="l">
              <a:spcBef>
                <a:spcPct val="50000"/>
              </a:spcBef>
            </a:pPr>
            <a:r>
              <a:rPr lang="en-US" altLang="en-US" dirty="0"/>
              <a:t>B. as a liquid or as a solid, but not as a vapor.</a:t>
            </a:r>
          </a:p>
          <a:p>
            <a:pPr algn="l">
              <a:spcBef>
                <a:spcPct val="50000"/>
              </a:spcBef>
            </a:pPr>
            <a:r>
              <a:rPr lang="en-US" altLang="en-US" dirty="0"/>
              <a:t>C. as a solid or as a vapor, but not as a liquid. </a:t>
            </a:r>
          </a:p>
          <a:p>
            <a:pPr algn="l">
              <a:spcBef>
                <a:spcPct val="50000"/>
              </a:spcBef>
            </a:pPr>
            <a:r>
              <a:rPr lang="en-US" altLang="en-US" dirty="0"/>
              <a:t>D. as a solid, a liquid, or a vapor.</a:t>
            </a:r>
          </a:p>
        </p:txBody>
      </p:sp>
      <p:sp>
        <p:nvSpPr>
          <p:cNvPr id="224260" name="Text Box 4">
            <a:extLst>
              <a:ext uri="{FF2B5EF4-FFF2-40B4-BE49-F238E27FC236}">
                <a16:creationId xmlns:a16="http://schemas.microsoft.com/office/drawing/2014/main" id="{3F931E04-4646-3D42-836F-3E4E7C9812A7}"/>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TQ7.4</a:t>
            </a:r>
          </a:p>
        </p:txBody>
      </p:sp>
    </p:spTree>
    <p:extLst>
      <p:ext uri="{BB962C8B-B14F-4D97-AF65-F5344CB8AC3E}">
        <p14:creationId xmlns:p14="http://schemas.microsoft.com/office/powerpoint/2010/main" val="11248765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BE8631E5-FDFD-E546-A756-43F0A598FFAD}"/>
              </a:ext>
            </a:extLst>
          </p:cNvPr>
          <p:cNvSpPr txBox="1">
            <a:spLocks noChangeArrowheads="1"/>
          </p:cNvSpPr>
          <p:nvPr/>
        </p:nvSpPr>
        <p:spPr bwMode="auto">
          <a:xfrm>
            <a:off x="838200" y="3005138"/>
            <a:ext cx="75438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t>A. the monatomic gas</a:t>
            </a:r>
          </a:p>
          <a:p>
            <a:pPr algn="l">
              <a:spcBef>
                <a:spcPct val="50000"/>
              </a:spcBef>
            </a:pPr>
            <a:r>
              <a:rPr lang="en-US" altLang="en-US" dirty="0"/>
              <a:t>B. the diatomic gas</a:t>
            </a:r>
          </a:p>
          <a:p>
            <a:pPr algn="l">
              <a:spcBef>
                <a:spcPct val="50000"/>
              </a:spcBef>
            </a:pPr>
            <a:r>
              <a:rPr lang="en-US" altLang="en-US" dirty="0"/>
              <a:t>C. Both will undergo the same temperature change.</a:t>
            </a:r>
          </a:p>
          <a:p>
            <a:pPr algn="l">
              <a:spcBef>
                <a:spcPct val="50000"/>
              </a:spcBef>
            </a:pPr>
            <a:r>
              <a:rPr lang="en-US" altLang="en-US" dirty="0"/>
              <a:t>D. The answer depends on the molar masses of the gases. </a:t>
            </a:r>
          </a:p>
        </p:txBody>
      </p:sp>
      <p:sp>
        <p:nvSpPr>
          <p:cNvPr id="232451" name="Text Box 3">
            <a:extLst>
              <a:ext uri="{FF2B5EF4-FFF2-40B4-BE49-F238E27FC236}">
                <a16:creationId xmlns:a16="http://schemas.microsoft.com/office/drawing/2014/main" id="{B85C21CF-5D46-7741-A966-187553DC7C15}"/>
              </a:ext>
            </a:extLst>
          </p:cNvPr>
          <p:cNvSpPr txBox="1">
            <a:spLocks noChangeArrowheads="1"/>
          </p:cNvSpPr>
          <p:nvPr/>
        </p:nvSpPr>
        <p:spPr bwMode="auto">
          <a:xfrm>
            <a:off x="76200" y="762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TQ7.5</a:t>
            </a:r>
          </a:p>
        </p:txBody>
      </p:sp>
      <p:sp>
        <p:nvSpPr>
          <p:cNvPr id="232453" name="Text Box 5">
            <a:extLst>
              <a:ext uri="{FF2B5EF4-FFF2-40B4-BE49-F238E27FC236}">
                <a16:creationId xmlns:a16="http://schemas.microsoft.com/office/drawing/2014/main" id="{61ED4A23-86FF-B848-A000-AFB08A2E1AE1}"/>
              </a:ext>
            </a:extLst>
          </p:cNvPr>
          <p:cNvSpPr txBox="1">
            <a:spLocks noChangeArrowheads="1"/>
          </p:cNvSpPr>
          <p:nvPr/>
        </p:nvSpPr>
        <p:spPr bwMode="auto">
          <a:xfrm>
            <a:off x="457200" y="685800"/>
            <a:ext cx="7772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You have 1.00 mol of an ideal monatomic gas and 1.00 mol of an ideal diatomic gas whose molecules can rotate. Initially both gases are at room temperature. If the same amount of heat flows into each gas, which gas will undergo the greatest increase in temperature?</a:t>
            </a:r>
          </a:p>
        </p:txBody>
      </p:sp>
    </p:spTree>
    <p:extLst>
      <p:ext uri="{BB962C8B-B14F-4D97-AF65-F5344CB8AC3E}">
        <p14:creationId xmlns:p14="http://schemas.microsoft.com/office/powerpoint/2010/main" val="2460540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explanation of ideal gas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85800"/>
                <a:ext cx="8610600" cy="5480668"/>
              </a:xfrm>
            </p:spPr>
            <p:txBody>
              <a:bodyPr/>
              <a:lstStyle/>
              <a:p>
                <a:pPr>
                  <a:buFont typeface="Wingdings" pitchFamily="2" charset="2"/>
                  <a:buChar char="v"/>
                </a:pPr>
                <a:r>
                  <a:rPr lang="en-US" sz="2400" dirty="0"/>
                  <a:t>Pressure is due to collision of molecules with the wall, when a molecule </a:t>
                </a:r>
                <a:r>
                  <a:rPr lang="en-US" sz="2400" dirty="0">
                    <a:solidFill>
                      <a:srgbClr val="C00000"/>
                    </a:solidFill>
                  </a:rPr>
                  <a:t>is reflected (change in momentum), it exerts a force</a:t>
                </a:r>
                <a:r>
                  <a:rPr lang="en-US" sz="2400" dirty="0"/>
                  <a:t> on the wall, force divided by area=pressure</a:t>
                </a:r>
              </a:p>
              <a:p>
                <a:pPr lvl="1">
                  <a:buFont typeface="Arial" panose="020B0604020202020204" pitchFamily="34" charset="0"/>
                  <a:buChar char="•"/>
                </a:pPr>
                <a:r>
                  <a:rPr lang="en-US" sz="2400" dirty="0"/>
                  <a:t>Pressure </a:t>
                </a:r>
                <a14:m>
                  <m:oMath xmlns:m="http://schemas.openxmlformats.org/officeDocument/2006/math">
                    <m:r>
                      <a:rPr lang="en-US" sz="2400" i="1" smtClean="0">
                        <a:latin typeface="Cambria Math" charset="0"/>
                        <a:ea typeface="Cambria Math" charset="0"/>
                        <a:cs typeface="Cambria Math" charset="0"/>
                      </a:rPr>
                      <m:t>∝</m:t>
                    </m:r>
                  </m:oMath>
                </a14:m>
                <a:r>
                  <a:rPr lang="en-US" sz="2400" dirty="0"/>
                  <a:t> number of molecule </a:t>
                </a:r>
                <a14:m>
                  <m:oMath xmlns:m="http://schemas.openxmlformats.org/officeDocument/2006/math">
                    <m:r>
                      <a:rPr lang="en-US" sz="2400" b="0" i="1" smtClean="0">
                        <a:latin typeface="Cambria Math" charset="0"/>
                      </a:rPr>
                      <m:t>𝑃</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𝑛</m:t>
                    </m:r>
                  </m:oMath>
                </a14:m>
                <a:endParaRPr lang="en-US" sz="2400" dirty="0"/>
              </a:p>
              <a:p>
                <a:pPr lvl="1">
                  <a:buFont typeface="Arial" panose="020B0604020202020204" pitchFamily="34" charset="0"/>
                  <a:buChar char="•"/>
                </a:pPr>
                <a:r>
                  <a:rPr lang="en-US" sz="2400" dirty="0"/>
                  <a:t>a cubic container of dimension, </a:t>
                </a:r>
                <a14:m>
                  <m:oMath xmlns:m="http://schemas.openxmlformats.org/officeDocument/2006/math">
                    <m:r>
                      <a:rPr lang="en-US" sz="2400" i="1">
                        <a:latin typeface="Cambria Math" charset="0"/>
                      </a:rPr>
                      <m:t>𝑉</m:t>
                    </m:r>
                    <m:r>
                      <a:rPr lang="en-US" sz="2400" i="1">
                        <a:latin typeface="Cambria Math" charset="0"/>
                      </a:rPr>
                      <m:t>=</m:t>
                    </m:r>
                    <m:r>
                      <a:rPr lang="en-US" sz="2400" i="1">
                        <a:latin typeface="Cambria Math" charset="0"/>
                      </a:rPr>
                      <m:t>𝐿</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𝐿</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𝐿</m:t>
                    </m:r>
                  </m:oMath>
                </a14:m>
                <a:endParaRPr lang="en-US" sz="2400" dirty="0"/>
              </a:p>
              <a:p>
                <a:pPr lvl="1">
                  <a:buFont typeface="Arial" panose="020B0604020202020204" pitchFamily="34" charset="0"/>
                  <a:buChar char="•"/>
                </a:pPr>
                <a:r>
                  <a:rPr lang="en-US" sz="2400" dirty="0"/>
                  <a:t>Pressure =force/area;  Pressure</a:t>
                </a:r>
                <a14:m>
                  <m:oMath xmlns:m="http://schemas.openxmlformats.org/officeDocument/2006/math">
                    <m:r>
                      <a:rPr lang="en-US" sz="2400" i="1" smtClean="0">
                        <a:latin typeface="Cambria Math" charset="0"/>
                        <a:ea typeface="Cambria Math" charset="0"/>
                        <a:cs typeface="Cambria Math" charset="0"/>
                      </a:rPr>
                      <m:t>∝</m:t>
                    </m:r>
                  </m:oMath>
                </a14:m>
                <a:r>
                  <a:rPr lang="en-US" sz="2400" dirty="0"/>
                  <a:t>1/area, </a:t>
                </a:r>
              </a:p>
              <a:p>
                <a:pPr lvl="1">
                  <a:buFont typeface="Arial" panose="020B0604020202020204" pitchFamily="34" charset="0"/>
                  <a:buChar char="•"/>
                </a:pPr>
                <a:r>
                  <a:rPr lang="en-US" sz="2400" dirty="0"/>
                  <a:t>Pressure </a:t>
                </a:r>
                <a14:m>
                  <m:oMath xmlns:m="http://schemas.openxmlformats.org/officeDocument/2006/math">
                    <m:r>
                      <a:rPr lang="en-US" sz="2400" i="1" smtClean="0">
                        <a:latin typeface="Cambria Math" charset="0"/>
                        <a:ea typeface="Cambria Math" charset="0"/>
                        <a:cs typeface="Cambria Math" charset="0"/>
                      </a:rPr>
                      <m:t>∝</m:t>
                    </m:r>
                  </m:oMath>
                </a14:m>
                <a:r>
                  <a:rPr lang="en-US" sz="2400" dirty="0"/>
                  <a:t> number of collision </a:t>
                </a:r>
                <a14:m>
                  <m:oMath xmlns:m="http://schemas.openxmlformats.org/officeDocument/2006/math">
                    <m:r>
                      <a:rPr lang="en-US" sz="2400" i="1">
                        <a:latin typeface="Cambria Math" charset="0"/>
                        <a:ea typeface="Cambria Math" charset="0"/>
                        <a:cs typeface="Cambria Math" charset="0"/>
                      </a:rPr>
                      <m:t>∝</m:t>
                    </m:r>
                  </m:oMath>
                </a14:m>
                <a:r>
                  <a:rPr lang="en-US" sz="2400" dirty="0"/>
                  <a:t> 1/L ,   as number of collision=v/2L</a:t>
                </a:r>
              </a:p>
              <a:p>
                <a14:m>
                  <m:oMath xmlns:m="http://schemas.openxmlformats.org/officeDocument/2006/math">
                    <m:r>
                      <a:rPr lang="en-US" sz="2400" i="1">
                        <a:latin typeface="Cambria Math" charset="0"/>
                      </a:rPr>
                      <m:t>𝑃</m:t>
                    </m:r>
                    <m:r>
                      <a:rPr lang="en-US" sz="2400" i="1">
                        <a:latin typeface="Cambria Math" charset="0"/>
                        <a:ea typeface="Cambria Math" charset="0"/>
                        <a:cs typeface="Cambria Math" charset="0"/>
                      </a:rPr>
                      <m:t>∝1/</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𝐿</m:t>
                        </m:r>
                      </m:e>
                      <m:sup>
                        <m:r>
                          <a:rPr lang="en-US" sz="2400" i="1">
                            <a:latin typeface="Cambria Math" charset="0"/>
                            <a:ea typeface="Cambria Math" charset="0"/>
                            <a:cs typeface="Cambria Math" charset="0"/>
                          </a:rPr>
                          <m:t>2</m:t>
                        </m:r>
                      </m:sup>
                    </m:sSup>
                  </m:oMath>
                </a14:m>
                <a:r>
                  <a:rPr lang="en-US" sz="2400" dirty="0"/>
                  <a:t> and </a:t>
                </a:r>
                <a14:m>
                  <m:oMath xmlns:m="http://schemas.openxmlformats.org/officeDocument/2006/math">
                    <m:r>
                      <a:rPr lang="en-US" sz="2400" i="1">
                        <a:latin typeface="Cambria Math" charset="0"/>
                      </a:rPr>
                      <m:t>𝑃</m:t>
                    </m:r>
                    <m:r>
                      <a:rPr lang="en-US" sz="2400" i="1">
                        <a:latin typeface="Cambria Math" charset="0"/>
                        <a:ea typeface="Cambria Math" charset="0"/>
                        <a:cs typeface="Cambria Math" charset="0"/>
                      </a:rPr>
                      <m:t>∝1/</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𝐿</m:t>
                        </m:r>
                      </m:e>
                      <m:sup/>
                    </m:sSup>
                  </m:oMath>
                </a14:m>
                <a:r>
                  <a:rPr lang="en-US" sz="2400" dirty="0"/>
                  <a:t> →</a:t>
                </a:r>
                <a14:m>
                  <m:oMath xmlns:m="http://schemas.openxmlformats.org/officeDocument/2006/math">
                    <m:r>
                      <a:rPr lang="en-US" sz="2400" i="1" smtClean="0">
                        <a:solidFill>
                          <a:srgbClr val="C00000"/>
                        </a:solidFill>
                        <a:latin typeface="Cambria Math" charset="0"/>
                      </a:rPr>
                      <m:t>𝑃</m:t>
                    </m:r>
                    <m:r>
                      <a:rPr lang="en-US" sz="2400" i="1">
                        <a:solidFill>
                          <a:srgbClr val="C00000"/>
                        </a:solidFill>
                        <a:latin typeface="Cambria Math" charset="0"/>
                        <a:ea typeface="Cambria Math" charset="0"/>
                        <a:cs typeface="Cambria Math" charset="0"/>
                      </a:rPr>
                      <m:t>∝</m:t>
                    </m:r>
                    <m:f>
                      <m:fPr>
                        <m:ctrlPr>
                          <a:rPr lang="en-US" sz="2400" i="1">
                            <a:solidFill>
                              <a:srgbClr val="C00000"/>
                            </a:solidFill>
                            <a:latin typeface="Cambria Math" panose="02040503050406030204" pitchFamily="18" charset="0"/>
                            <a:ea typeface="Cambria Math" charset="0"/>
                            <a:cs typeface="Cambria Math" charset="0"/>
                          </a:rPr>
                        </m:ctrlPr>
                      </m:fPr>
                      <m:num>
                        <m:r>
                          <a:rPr lang="en-US" sz="2400" i="1">
                            <a:solidFill>
                              <a:srgbClr val="C00000"/>
                            </a:solidFill>
                            <a:latin typeface="Cambria Math" charset="0"/>
                            <a:ea typeface="Cambria Math" charset="0"/>
                            <a:cs typeface="Cambria Math" charset="0"/>
                          </a:rPr>
                          <m:t>1</m:t>
                        </m:r>
                      </m:num>
                      <m:den>
                        <m:r>
                          <a:rPr lang="en-US" sz="2400" b="0" i="1" smtClean="0">
                            <a:solidFill>
                              <a:srgbClr val="C00000"/>
                            </a:solidFill>
                            <a:latin typeface="Cambria Math" panose="02040503050406030204" pitchFamily="18" charset="0"/>
                            <a:ea typeface="Cambria Math" charset="0"/>
                            <a:cs typeface="Cambria Math" charset="0"/>
                          </a:rPr>
                          <m:t>𝑉</m:t>
                        </m:r>
                      </m:den>
                    </m:f>
                    <m:r>
                      <a:rPr lang="en-US" sz="2400" b="0" i="1" smtClean="0">
                        <a:solidFill>
                          <a:srgbClr val="C00000"/>
                        </a:solidFill>
                        <a:latin typeface="Cambria Math" panose="02040503050406030204" pitchFamily="18" charset="0"/>
                        <a:ea typeface="Cambria Math" charset="0"/>
                        <a:cs typeface="Cambria Math" charset="0"/>
                      </a:rPr>
                      <m:t> ;  </m:t>
                    </m:r>
                    <m:r>
                      <a:rPr lang="en-US" sz="2400" b="0" i="1" smtClean="0">
                        <a:solidFill>
                          <a:srgbClr val="C00000"/>
                        </a:solidFill>
                        <a:latin typeface="Cambria Math" charset="0"/>
                      </a:rPr>
                      <m:t>𝑃</m:t>
                    </m:r>
                    <m:r>
                      <a:rPr lang="en-US" sz="2400" b="0" i="1" smtClean="0">
                        <a:solidFill>
                          <a:srgbClr val="C00000"/>
                        </a:solidFill>
                        <a:latin typeface="Cambria Math" charset="0"/>
                        <a:ea typeface="Cambria Math" charset="0"/>
                        <a:cs typeface="Cambria Math" charset="0"/>
                      </a:rPr>
                      <m:t>∝</m:t>
                    </m:r>
                    <m:f>
                      <m:fPr>
                        <m:ctrlPr>
                          <a:rPr lang="en-US" sz="2400" b="0" i="1" smtClean="0">
                            <a:solidFill>
                              <a:srgbClr val="C00000"/>
                            </a:solidFill>
                            <a:latin typeface="Cambria Math" panose="02040503050406030204" pitchFamily="18" charset="0"/>
                            <a:ea typeface="Cambria Math" charset="0"/>
                            <a:cs typeface="Cambria Math" charset="0"/>
                          </a:rPr>
                        </m:ctrlPr>
                      </m:fPr>
                      <m:num>
                        <m:r>
                          <a:rPr lang="en-US" sz="2400" b="0" i="1" smtClean="0">
                            <a:solidFill>
                              <a:srgbClr val="C00000"/>
                            </a:solidFill>
                            <a:latin typeface="Cambria Math" charset="0"/>
                            <a:ea typeface="Cambria Math" charset="0"/>
                            <a:cs typeface="Cambria Math" charset="0"/>
                          </a:rPr>
                          <m:t>𝑛</m:t>
                        </m:r>
                      </m:num>
                      <m:den>
                        <m:r>
                          <a:rPr lang="en-US" sz="2400" b="0" i="1" smtClean="0">
                            <a:solidFill>
                              <a:srgbClr val="C00000"/>
                            </a:solidFill>
                            <a:latin typeface="Cambria Math" charset="0"/>
                            <a:ea typeface="Cambria Math" charset="0"/>
                            <a:cs typeface="Cambria Math" charset="0"/>
                          </a:rPr>
                          <m:t>𝑉</m:t>
                        </m:r>
                      </m:den>
                    </m:f>
                  </m:oMath>
                </a14:m>
                <a:endParaRPr lang="en-US" sz="2400" b="0" dirty="0">
                  <a:ea typeface="Cambria Math" charset="0"/>
                  <a:cs typeface="Cambria Math" charset="0"/>
                </a:endParaRPr>
              </a:p>
              <a:p>
                <a14:m>
                  <m:oMath xmlns:m="http://schemas.openxmlformats.org/officeDocument/2006/math">
                    <m:r>
                      <a:rPr lang="en-US" sz="2400" b="0" i="1" smtClean="0">
                        <a:latin typeface="Cambria Math" charset="0"/>
                      </a:rPr>
                      <m:t>𝑃</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𝑇</m:t>
                    </m:r>
                  </m:oMath>
                </a14:m>
                <a:r>
                  <a:rPr lang="en-US" sz="2400" dirty="0"/>
                  <a:t>  is obtained from experiment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85800"/>
                <a:ext cx="8610600" cy="5480668"/>
              </a:xfrm>
              <a:blipFill>
                <a:blip r:embed="rId2"/>
                <a:stretch>
                  <a:fillRect l="-884" t="-924" r="-1767" b="-138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162800" y="1981200"/>
            <a:ext cx="1828800" cy="1528064"/>
          </a:xfrm>
          <a:prstGeom prst="rect">
            <a:avLst/>
          </a:prstGeom>
        </p:spPr>
      </p:pic>
    </p:spTree>
    <p:extLst>
      <p:ext uri="{BB962C8B-B14F-4D97-AF65-F5344CB8AC3E}">
        <p14:creationId xmlns:p14="http://schemas.microsoft.com/office/powerpoint/2010/main" val="416041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Lst>
</file>

<file path=ppt/tags/tag2.xml><?xml version="1.0" encoding="utf-8"?>
<p:tagLst xmlns:a="http://schemas.openxmlformats.org/drawingml/2006/main" xmlns:r="http://schemas.openxmlformats.org/officeDocument/2006/relationships" xmlns:p="http://schemas.openxmlformats.org/presentationml/2006/main">
  <p:tag name="TBTEXT" val=""/>
</p:tagLst>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44182</TotalTime>
  <Words>4431</Words>
  <Application>Microsoft Macintosh PowerPoint</Application>
  <PresentationFormat>On-screen Show (4:3)</PresentationFormat>
  <Paragraphs>366</Paragraphs>
  <Slides>85</Slides>
  <Notes>36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5" baseType="lpstr">
      <vt:lpstr>Arial</vt:lpstr>
      <vt:lpstr>Cambria Math</vt:lpstr>
      <vt:lpstr>Lucida Grande</vt:lpstr>
      <vt:lpstr>Skia</vt:lpstr>
      <vt:lpstr>Times</vt:lpstr>
      <vt:lpstr>Times New Roman</vt:lpstr>
      <vt:lpstr>Wingdings</vt:lpstr>
      <vt:lpstr>C6eActiveLectureQuestions</vt:lpstr>
      <vt:lpstr>Equation</vt:lpstr>
      <vt:lpstr>Equation.DSMT4</vt:lpstr>
      <vt:lpstr>AP1201 Chapter 7</vt:lpstr>
      <vt:lpstr>Objective and outline</vt:lpstr>
      <vt:lpstr>Introduction</vt:lpstr>
      <vt:lpstr>Thermal State of matter</vt:lpstr>
      <vt:lpstr>4 stroke engine cycle (animation)</vt:lpstr>
      <vt:lpstr>State Variables</vt:lpstr>
      <vt:lpstr>Change of states of gas in an engine</vt:lpstr>
      <vt:lpstr>What is the Equation of State?</vt:lpstr>
      <vt:lpstr>Brief explanation of ideal gas law</vt:lpstr>
      <vt:lpstr>What is an ideal gas ? Can we find ideal gas?</vt:lpstr>
      <vt:lpstr>Summary: Equations of state and the ideal-gas law</vt:lpstr>
      <vt:lpstr>Number of Moles and Avogadro’s number</vt:lpstr>
      <vt:lpstr>Moles and Avogadro’s number</vt:lpstr>
      <vt:lpstr>PowerPoint Presentation</vt:lpstr>
      <vt:lpstr>Equations of state and the ideal-gas law</vt:lpstr>
      <vt:lpstr>PowerPoint Presentation</vt:lpstr>
      <vt:lpstr>PowerPoint Presentation</vt:lpstr>
      <vt:lpstr>PowerPoint Presentation</vt:lpstr>
      <vt:lpstr>PowerPoint Presentation</vt:lpstr>
      <vt:lpstr>Example 18.2: Compressing gas in an automobile engine</vt:lpstr>
      <vt:lpstr>PowerPoint Presentation</vt:lpstr>
      <vt:lpstr>Two additional examples</vt:lpstr>
      <vt:lpstr>Two additional examples (18.3)</vt:lpstr>
      <vt:lpstr>PowerPoint Presentation</vt:lpstr>
      <vt:lpstr>Two additional examples</vt:lpstr>
      <vt:lpstr>PowerPoint Presentation</vt:lpstr>
      <vt:lpstr>PowerPoint Presentation</vt:lpstr>
      <vt:lpstr>PowerPoint Presentation</vt:lpstr>
      <vt:lpstr>The van der Waals equation</vt:lpstr>
      <vt:lpstr>Meaning of the terms</vt:lpstr>
      <vt:lpstr>What are pV-diagrams?</vt:lpstr>
      <vt:lpstr>Example of using PV diagram</vt:lpstr>
      <vt:lpstr>PT and VT diagram for ideal gas</vt:lpstr>
      <vt:lpstr>Microscopic model of matter</vt:lpstr>
      <vt:lpstr>What are in gas, liquid, solid?</vt:lpstr>
      <vt:lpstr>Force between atoms and molecules</vt:lpstr>
      <vt:lpstr>Kinetic-molecular model of an ideal gas (kinetic theory)</vt:lpstr>
      <vt:lpstr>Relation between Collisions and gas pressure</vt:lpstr>
      <vt:lpstr>Collisions and gas pressure</vt:lpstr>
      <vt:lpstr>Collisions and gas pressure</vt:lpstr>
      <vt:lpstr>Pressure and Molecular Kinetic Energies</vt:lpstr>
      <vt:lpstr>Random kinetic energy and temperature</vt:lpstr>
      <vt:lpstr>Pressure and Molecular Kinetic Energies</vt:lpstr>
      <vt:lpstr>PowerPoint Presentation</vt:lpstr>
      <vt:lpstr>PowerPoint Presentation</vt:lpstr>
      <vt:lpstr>Collisions and gas pressure</vt:lpstr>
      <vt:lpstr>PowerPoint Presentation</vt:lpstr>
      <vt:lpstr>PowerPoint Presentation</vt:lpstr>
      <vt:lpstr>Collisions and gas pressure</vt:lpstr>
      <vt:lpstr>PowerPoint Presentation</vt:lpstr>
      <vt:lpstr>Collision between molecules/atoms in gases</vt:lpstr>
      <vt:lpstr>Collisions between molecules</vt:lpstr>
      <vt:lpstr>Collisions between molecules</vt:lpstr>
      <vt:lpstr>Collisions between molecules</vt:lpstr>
      <vt:lpstr>PowerPoint Presentation</vt:lpstr>
      <vt:lpstr>Principle of equipartition of energy</vt:lpstr>
      <vt:lpstr>Heat capacities of gases</vt:lpstr>
      <vt:lpstr>Heat capacities of gases</vt:lpstr>
      <vt:lpstr>Degree of freedom in diatomic gas</vt:lpstr>
      <vt:lpstr>Compare theory with experiment</vt:lpstr>
      <vt:lpstr>Extra: Heat capacities of ideal monatomic solid</vt:lpstr>
      <vt:lpstr>Molecular speed</vt:lpstr>
      <vt:lpstr>Molecular speeds</vt:lpstr>
      <vt:lpstr>Phases of matter</vt:lpstr>
      <vt:lpstr>Phase diagram of a matter </vt:lpstr>
      <vt:lpstr>pVT-surface (diagram) for an ideal gas</vt:lpstr>
      <vt:lpstr>Points on a PVT surface</vt:lpstr>
      <vt:lpstr>pVT-surface for a real gas</vt:lpstr>
      <vt:lpstr>PowerPoint Presentation</vt:lpstr>
      <vt:lpstr>Use water ice, steam Dry ice as example.</vt:lpstr>
      <vt:lpstr>PT and PV diagrams </vt:lpstr>
      <vt:lpstr>PV diagram</vt:lpstr>
      <vt:lpstr> PV diagram for real gas</vt:lpstr>
      <vt:lpstr>Use of PV diagram to describe Refrigeration cycle in Refrigerator</vt:lpstr>
      <vt:lpstr>PT diagram for real gas</vt:lpstr>
      <vt:lpstr>PT phase diagram</vt:lpstr>
      <vt:lpstr>PT phase diagram</vt:lpstr>
      <vt:lpstr>PowerPoint Presentation</vt:lpstr>
      <vt:lpstr>Supercritical liquid</vt:lpstr>
      <vt:lpstr>Summary</vt:lpstr>
      <vt:lpstr>PowerPoint Presentation</vt:lpstr>
      <vt:lpstr>PowerPoint Presentation</vt:lpstr>
      <vt:lpstr>PowerPoint Presentation</vt:lpstr>
      <vt:lpstr>PowerPoint Presentation</vt:lpstr>
      <vt:lpstr>PowerPoint Presentation</vt:lpstr>
    </vt:vector>
  </TitlesOfParts>
  <Company>Benjamin Cummings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slide</dc:title>
  <dc:creator>BCP User</dc:creator>
  <cp:lastModifiedBy>Prof. CHAN Kwok Sum</cp:lastModifiedBy>
  <cp:revision>693</cp:revision>
  <cp:lastPrinted>2018-03-12T03:48:28Z</cp:lastPrinted>
  <dcterms:created xsi:type="dcterms:W3CDTF">2002-07-11T17:04:39Z</dcterms:created>
  <dcterms:modified xsi:type="dcterms:W3CDTF">2021-03-19T13:24:42Z</dcterms:modified>
</cp:coreProperties>
</file>